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9" r:id="rId4"/>
    <p:sldId id="341" r:id="rId5"/>
    <p:sldId id="342" r:id="rId6"/>
    <p:sldId id="260" r:id="rId7"/>
    <p:sldId id="261" r:id="rId8"/>
    <p:sldId id="262" r:id="rId9"/>
    <p:sldId id="343" r:id="rId10"/>
    <p:sldId id="344" r:id="rId11"/>
    <p:sldId id="263" r:id="rId12"/>
    <p:sldId id="264" r:id="rId13"/>
    <p:sldId id="265" r:id="rId14"/>
    <p:sldId id="345" r:id="rId15"/>
    <p:sldId id="346" r:id="rId16"/>
    <p:sldId id="347" r:id="rId17"/>
    <p:sldId id="348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349" r:id="rId26"/>
    <p:sldId id="350" r:id="rId27"/>
    <p:sldId id="351" r:id="rId28"/>
    <p:sldId id="352" r:id="rId29"/>
    <p:sldId id="273" r:id="rId30"/>
    <p:sldId id="353" r:id="rId31"/>
    <p:sldId id="274" r:id="rId32"/>
    <p:sldId id="275" r:id="rId33"/>
    <p:sldId id="276" r:id="rId34"/>
    <p:sldId id="277" r:id="rId35"/>
    <p:sldId id="278" r:id="rId36"/>
    <p:sldId id="279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7" r:id="rId52"/>
    <p:sldId id="298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7" r:id="rId62"/>
    <p:sldId id="319" r:id="rId63"/>
    <p:sldId id="320" r:id="rId64"/>
    <p:sldId id="323" r:id="rId65"/>
    <p:sldId id="325" r:id="rId66"/>
    <p:sldId id="326" r:id="rId67"/>
    <p:sldId id="327" r:id="rId68"/>
    <p:sldId id="328" r:id="rId69"/>
  </p:sldIdLst>
  <p:sldSz cx="12192000" cy="6858000"/>
  <p:notesSz cx="6858000" cy="12192000"/>
  <p:embeddedFontLst>
    <p:embeddedFont>
      <p:font typeface="MiSans" panose="020B0604020202020204" charset="-122"/>
      <p:regular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alibri Light" panose="020F0302020204030204" pitchFamily="34" charset="0"/>
      <p:regular r:id="rId76"/>
      <p:italic r:id="rId7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96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21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619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080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F3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3-d2nf8k98bjvh7rlj0a7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03"/>
            <a:ext cx="12263122" cy="6898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92990" y="1455102"/>
            <a:ext cx="6264818" cy="258532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dirty="0" err="1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Предобработка</a:t>
            </a:r>
            <a:r>
              <a:rPr lang="en-US" sz="5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ru-RU" sz="5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разнородных </a:t>
            </a:r>
            <a:r>
              <a:rPr lang="en-US" sz="5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данных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235190" y="4391660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158605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9158605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58630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58630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558655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9558655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758680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9758680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426315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2426315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626340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2626340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826365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2826365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3026390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3026390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1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68" y="1412240"/>
            <a:ext cx="1320800" cy="1371600"/>
          </a:xfrm>
          <a:prstGeom prst="rect">
            <a:avLst/>
          </a:prstGeom>
        </p:spPr>
      </p:pic>
      <p:pic>
        <p:nvPicPr>
          <p:cNvPr id="24" name="Image 2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5946" y="4391660"/>
            <a:ext cx="983056" cy="907962"/>
          </a:xfrm>
          <a:prstGeom prst="rect">
            <a:avLst/>
          </a:prstGeom>
        </p:spPr>
      </p:pic>
      <p:sp>
        <p:nvSpPr>
          <p:cNvPr id="25" name="Shape 20"/>
          <p:cNvSpPr/>
          <p:nvPr/>
        </p:nvSpPr>
        <p:spPr>
          <a:xfrm>
            <a:off x="1273269" y="2275839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6" name="Text 21"/>
          <p:cNvSpPr/>
          <p:nvPr/>
        </p:nvSpPr>
        <p:spPr>
          <a:xfrm>
            <a:off x="1273269" y="2275839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3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7925" y="5073480"/>
            <a:ext cx="731154" cy="676035"/>
          </a:xfrm>
          <a:prstGeom prst="rect">
            <a:avLst/>
          </a:prstGeom>
        </p:spPr>
      </p:pic>
      <p:sp>
        <p:nvSpPr>
          <p:cNvPr id="28" name="Shape 22"/>
          <p:cNvSpPr/>
          <p:nvPr/>
        </p:nvSpPr>
        <p:spPr>
          <a:xfrm>
            <a:off x="11511842" y="12193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3"/>
          <p:cNvSpPr/>
          <p:nvPr/>
        </p:nvSpPr>
        <p:spPr>
          <a:xfrm>
            <a:off x="11511842" y="12193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>
            <a:off x="11511842" y="101933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5"/>
          <p:cNvSpPr/>
          <p:nvPr/>
        </p:nvSpPr>
        <p:spPr>
          <a:xfrm>
            <a:off x="11511842" y="101933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6"/>
          <p:cNvSpPr/>
          <p:nvPr/>
        </p:nvSpPr>
        <p:spPr>
          <a:xfrm>
            <a:off x="11511842" y="81931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27"/>
          <p:cNvSpPr/>
          <p:nvPr/>
        </p:nvSpPr>
        <p:spPr>
          <a:xfrm>
            <a:off x="11511842" y="81931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8"/>
          <p:cNvSpPr/>
          <p:nvPr/>
        </p:nvSpPr>
        <p:spPr>
          <a:xfrm>
            <a:off x="11511842" y="61928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29"/>
          <p:cNvSpPr/>
          <p:nvPr/>
        </p:nvSpPr>
        <p:spPr>
          <a:xfrm>
            <a:off x="11511842" y="61928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0"/>
          <p:cNvSpPr/>
          <p:nvPr/>
        </p:nvSpPr>
        <p:spPr>
          <a:xfrm>
            <a:off x="11511842" y="201247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1"/>
          <p:cNvSpPr/>
          <p:nvPr/>
        </p:nvSpPr>
        <p:spPr>
          <a:xfrm>
            <a:off x="11511842" y="201247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2"/>
          <p:cNvSpPr/>
          <p:nvPr/>
        </p:nvSpPr>
        <p:spPr>
          <a:xfrm>
            <a:off x="11511842" y="18124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3"/>
          <p:cNvSpPr/>
          <p:nvPr/>
        </p:nvSpPr>
        <p:spPr>
          <a:xfrm>
            <a:off x="11511842" y="18124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4"/>
          <p:cNvSpPr/>
          <p:nvPr/>
        </p:nvSpPr>
        <p:spPr>
          <a:xfrm>
            <a:off x="11511842" y="16124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5"/>
          <p:cNvSpPr/>
          <p:nvPr/>
        </p:nvSpPr>
        <p:spPr>
          <a:xfrm>
            <a:off x="11511842" y="16124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36"/>
          <p:cNvSpPr/>
          <p:nvPr/>
        </p:nvSpPr>
        <p:spPr>
          <a:xfrm>
            <a:off x="11511842" y="14124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37"/>
          <p:cNvSpPr/>
          <p:nvPr/>
        </p:nvSpPr>
        <p:spPr>
          <a:xfrm>
            <a:off x="11511842" y="14124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38"/>
          <p:cNvSpPr/>
          <p:nvPr/>
        </p:nvSpPr>
        <p:spPr>
          <a:xfrm>
            <a:off x="318177" y="57251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39"/>
          <p:cNvSpPr/>
          <p:nvPr/>
        </p:nvSpPr>
        <p:spPr>
          <a:xfrm>
            <a:off x="318177" y="57251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0"/>
          <p:cNvSpPr/>
          <p:nvPr/>
        </p:nvSpPr>
        <p:spPr>
          <a:xfrm>
            <a:off x="318178" y="552513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1"/>
          <p:cNvSpPr/>
          <p:nvPr/>
        </p:nvSpPr>
        <p:spPr>
          <a:xfrm>
            <a:off x="318178" y="552513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2"/>
          <p:cNvSpPr/>
          <p:nvPr/>
        </p:nvSpPr>
        <p:spPr>
          <a:xfrm>
            <a:off x="318178" y="53251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3"/>
          <p:cNvSpPr/>
          <p:nvPr/>
        </p:nvSpPr>
        <p:spPr>
          <a:xfrm>
            <a:off x="318178" y="53251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4"/>
          <p:cNvSpPr/>
          <p:nvPr/>
        </p:nvSpPr>
        <p:spPr>
          <a:xfrm>
            <a:off x="318178" y="512508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5"/>
          <p:cNvSpPr/>
          <p:nvPr/>
        </p:nvSpPr>
        <p:spPr>
          <a:xfrm>
            <a:off x="318178" y="512508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46"/>
          <p:cNvSpPr/>
          <p:nvPr/>
        </p:nvSpPr>
        <p:spPr>
          <a:xfrm>
            <a:off x="318177" y="65182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47"/>
          <p:cNvSpPr/>
          <p:nvPr/>
        </p:nvSpPr>
        <p:spPr>
          <a:xfrm>
            <a:off x="318177" y="65182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48"/>
          <p:cNvSpPr/>
          <p:nvPr/>
        </p:nvSpPr>
        <p:spPr>
          <a:xfrm>
            <a:off x="318178" y="631825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49"/>
          <p:cNvSpPr/>
          <p:nvPr/>
        </p:nvSpPr>
        <p:spPr>
          <a:xfrm>
            <a:off x="318178" y="631825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0"/>
          <p:cNvSpPr/>
          <p:nvPr/>
        </p:nvSpPr>
        <p:spPr>
          <a:xfrm>
            <a:off x="318178" y="61182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1"/>
          <p:cNvSpPr/>
          <p:nvPr/>
        </p:nvSpPr>
        <p:spPr>
          <a:xfrm>
            <a:off x="318178" y="61182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2"/>
          <p:cNvSpPr/>
          <p:nvPr/>
        </p:nvSpPr>
        <p:spPr>
          <a:xfrm>
            <a:off x="318178" y="591820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9" name="Text 53"/>
          <p:cNvSpPr/>
          <p:nvPr/>
        </p:nvSpPr>
        <p:spPr>
          <a:xfrm>
            <a:off x="318178" y="591820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3-d2nf8k98bjvh7rlj0a70.jpg">
            <a:extLst>
              <a:ext uri="{FF2B5EF4-FFF2-40B4-BE49-F238E27FC236}">
                <a16:creationId xmlns:a16="http://schemas.microsoft.com/office/drawing/2014/main" id="{D38EC092-A1B3-42A8-B97B-9C6FA2BA4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561" y="0"/>
            <a:ext cx="12263122" cy="68980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F10FB6-A8F7-4FE8-ADB2-5F8681D5C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647825"/>
            <a:ext cx="95250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67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gradFill flip="none" rotWithShape="0">
          <a:gsLst>
            <a:gs pos="0">
              <a:srgbClr val="A9BAF4"/>
            </a:gs>
            <a:gs pos="32000">
              <a:srgbClr val="D8E1FD"/>
            </a:gs>
            <a:gs pos="42000">
              <a:srgbClr val="C7D5FC"/>
            </a:gs>
            <a:gs pos="63000">
              <a:srgbClr val="D8E1FD"/>
            </a:gs>
            <a:gs pos="98000">
              <a:srgbClr val="FFF2C6"/>
            </a:gs>
            <a:gs pos="100000">
              <a:srgbClr val="FFF2C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04427" y="4379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904427" y="4379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04452" y="4379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104452" y="4379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304477" y="4379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304477" y="4379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504502" y="4379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504502" y="4379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01064" y="117847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701064" y="117847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01064" y="97844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701064" y="97844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01064" y="77841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701064" y="77841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01064" y="5783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701064" y="5783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69645" y="645795"/>
            <a:ext cx="10751820" cy="1206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Этапы предобработки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37777" y="5206150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114176" y="5246688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1114176" y="5246688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439054" y="1979886"/>
            <a:ext cx="4282212" cy="2834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80D482-9B43-414A-9511-035C02BDA5D8}"/>
              </a:ext>
            </a:extLst>
          </p:cNvPr>
          <p:cNvSpPr txBox="1"/>
          <p:nvPr/>
        </p:nvSpPr>
        <p:spPr>
          <a:xfrm>
            <a:off x="767739" y="1497095"/>
            <a:ext cx="11240654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sz="1600" b="1" dirty="0"/>
              <a:t>Аудит</a:t>
            </a:r>
            <a:br>
              <a:rPr lang="ru-RU" sz="1600" dirty="0"/>
            </a:br>
            <a:r>
              <a:rPr lang="ru-RU" sz="1600" dirty="0"/>
              <a:t>Что делаем: ищем пропуски, выбросы, дубли, противоречия, «тишину» в модальностях.</a:t>
            </a:r>
            <a:br>
              <a:rPr lang="ru-RU" sz="1600" dirty="0"/>
            </a:br>
            <a:r>
              <a:rPr lang="ru-RU" sz="1600" dirty="0"/>
              <a:t>Результат: карта качества каждого источника.</a:t>
            </a:r>
          </a:p>
          <a:p>
            <a:pPr fontAlgn="base"/>
            <a:r>
              <a:rPr lang="ru-RU" sz="1600" b="1" dirty="0"/>
              <a:t>Очистка</a:t>
            </a:r>
            <a:br>
              <a:rPr lang="ru-RU" sz="1600" dirty="0"/>
            </a:br>
            <a:r>
              <a:rPr lang="ru-RU" sz="1600" dirty="0"/>
              <a:t>Что делаем: восстанавливаем пропуски (MICE, KNN, </a:t>
            </a:r>
            <a:r>
              <a:rPr lang="ru-RU" sz="1600" dirty="0" err="1"/>
              <a:t>deep-impute</a:t>
            </a:r>
            <a:r>
              <a:rPr lang="ru-RU" sz="1600" dirty="0"/>
              <a:t>), фильтруем шум, выбросы, корректируем единицы измерения.</a:t>
            </a:r>
            <a:br>
              <a:rPr lang="ru-RU" sz="1600" dirty="0"/>
            </a:br>
            <a:r>
              <a:rPr lang="ru-RU" sz="1600" dirty="0"/>
              <a:t>Результат: «чистая» выборка без артефактов.</a:t>
            </a:r>
          </a:p>
          <a:p>
            <a:pPr fontAlgn="base"/>
            <a:r>
              <a:rPr lang="ru-RU" sz="1600" b="1" dirty="0"/>
              <a:t>Интеграция</a:t>
            </a:r>
            <a:br>
              <a:rPr lang="ru-RU" sz="1600" dirty="0"/>
            </a:br>
            <a:r>
              <a:rPr lang="ru-RU" sz="1600" dirty="0"/>
              <a:t>Что делаем: объединяем таблицы, текст, изображения, графы, временные ряды; согласуем шкалы, временные метки, семантику.</a:t>
            </a:r>
            <a:br>
              <a:rPr lang="ru-RU" sz="1600" dirty="0"/>
            </a:br>
            <a:r>
              <a:rPr lang="ru-RU" sz="1600" dirty="0"/>
              <a:t>Результат: единое мультимодальное пространство.</a:t>
            </a:r>
          </a:p>
          <a:p>
            <a:pPr fontAlgn="base"/>
            <a:r>
              <a:rPr lang="ru-RU" sz="1600" b="1" dirty="0"/>
              <a:t>Трансформация</a:t>
            </a:r>
            <a:br>
              <a:rPr lang="ru-RU" sz="1600" dirty="0"/>
            </a:br>
            <a:r>
              <a:rPr lang="ru-RU" sz="1600" dirty="0"/>
              <a:t>Что делаем: нормализуем/стандартизуем числовые признаки, логарифмируем, масштабируем.</a:t>
            </a:r>
            <a:br>
              <a:rPr lang="ru-RU" sz="1600" dirty="0"/>
            </a:br>
            <a:r>
              <a:rPr lang="ru-RU" sz="1600" dirty="0"/>
              <a:t>Результат: сопоставимые диапазоны всех модальностей.</a:t>
            </a:r>
          </a:p>
          <a:p>
            <a:pPr fontAlgn="base"/>
            <a:r>
              <a:rPr lang="ru-RU" sz="1600" b="1" dirty="0"/>
              <a:t>Кодирование</a:t>
            </a:r>
            <a:br>
              <a:rPr lang="ru-RU" sz="1600" dirty="0"/>
            </a:br>
            <a:r>
              <a:rPr lang="ru-RU" sz="1600" dirty="0"/>
              <a:t>Что делаем: категории → </a:t>
            </a:r>
            <a:r>
              <a:rPr lang="ru-RU" sz="1600" dirty="0" err="1"/>
              <a:t>One-Hot</a:t>
            </a:r>
            <a:r>
              <a:rPr lang="ru-RU" sz="1600" dirty="0"/>
              <a:t>/</a:t>
            </a:r>
            <a:r>
              <a:rPr lang="ru-RU" sz="1600" dirty="0" err="1"/>
              <a:t>Ordinal</a:t>
            </a:r>
            <a:r>
              <a:rPr lang="ru-RU" sz="1600" dirty="0"/>
              <a:t>, текст → TF-IDF/BERT, изображения → CNN-</a:t>
            </a:r>
            <a:r>
              <a:rPr lang="ru-RU" sz="1600" dirty="0" err="1"/>
              <a:t>эмбеддинги</a:t>
            </a:r>
            <a:r>
              <a:rPr lang="ru-RU" sz="1600" dirty="0"/>
              <a:t>, графы → node2vec.</a:t>
            </a:r>
            <a:br>
              <a:rPr lang="ru-RU" sz="1600" dirty="0"/>
            </a:br>
            <a:r>
              <a:rPr lang="ru-RU" sz="1600" dirty="0"/>
              <a:t>Результат: числовые векторы одинаковой размерности.</a:t>
            </a:r>
          </a:p>
          <a:p>
            <a:pPr fontAlgn="base"/>
            <a:r>
              <a:rPr lang="ru-RU" sz="1600" b="1" dirty="0"/>
              <a:t>Балансировка</a:t>
            </a:r>
            <a:br>
              <a:rPr lang="ru-RU" sz="1600" dirty="0"/>
            </a:br>
            <a:r>
              <a:rPr lang="ru-RU" sz="1600" dirty="0"/>
              <a:t>Что делаем: SMOTE, ADASYN, веса классов, страт-ап/даун-</a:t>
            </a:r>
            <a:r>
              <a:rPr lang="ru-RU" sz="1600" dirty="0" err="1"/>
              <a:t>сэмплинг</a:t>
            </a:r>
            <a:r>
              <a:rPr lang="ru-RU" sz="1600" dirty="0"/>
              <a:t>.</a:t>
            </a:r>
            <a:br>
              <a:rPr lang="ru-RU" sz="1600" dirty="0"/>
            </a:br>
            <a:r>
              <a:rPr lang="ru-RU" sz="1600" dirty="0"/>
              <a:t>Результат: равный голос каждому классу и модальности.</a:t>
            </a:r>
          </a:p>
          <a:p>
            <a:endParaRPr lang="ru-RU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939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Очистка и импутация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gradFill flip="none" rotWithShape="0">
          <a:gsLst>
            <a:gs pos="0">
              <a:srgbClr val="D8E1FD"/>
            </a:gs>
            <a:gs pos="0">
              <a:srgbClr val="C7D5FC"/>
            </a:gs>
            <a:gs pos="5000">
              <a:srgbClr val="FFF2C6"/>
            </a:gs>
            <a:gs pos="92000">
              <a:srgbClr val="C7D5FC"/>
            </a:gs>
            <a:gs pos="100000">
              <a:srgbClr val="C7D5F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"/>
          <p:cNvSpPr/>
          <p:nvPr/>
        </p:nvSpPr>
        <p:spPr>
          <a:xfrm>
            <a:off x="616682" y="4294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616682" y="4294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16707" y="4294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816707" y="4294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016732" y="4294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016732" y="4294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216757" y="4294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1216757" y="4294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13320" y="116999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13320" y="116999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13320" y="96997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13320" y="96997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13320" y="76994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413320" y="76994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13320" y="56992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413320" y="56992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00405" y="636270"/>
            <a:ext cx="4902835" cy="19132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Детектирование пропусков</a:t>
            </a:r>
            <a:endParaRPr lang="en-US" sz="1600" dirty="0"/>
          </a:p>
        </p:txBody>
      </p:sp>
      <p:sp>
        <p:nvSpPr>
          <p:cNvPr id="125" name="Text 121"/>
          <p:cNvSpPr/>
          <p:nvPr/>
        </p:nvSpPr>
        <p:spPr>
          <a:xfrm>
            <a:off x="668119" y="1232092"/>
            <a:ext cx="971486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Типы пропусков</a:t>
            </a:r>
            <a:endParaRPr lang="en-US" sz="1600" dirty="0"/>
          </a:p>
        </p:txBody>
      </p:sp>
      <p:sp>
        <p:nvSpPr>
          <p:cNvPr id="126" name="Text 122"/>
          <p:cNvSpPr/>
          <p:nvPr/>
        </p:nvSpPr>
        <p:spPr>
          <a:xfrm>
            <a:off x="616682" y="1820307"/>
            <a:ext cx="7198764" cy="845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fontAlgn="base"/>
            <a:r>
              <a:rPr lang="ru-RU" b="1" dirty="0"/>
              <a:t>MCAR</a:t>
            </a:r>
            <a:r>
              <a:rPr lang="ru-RU" dirty="0"/>
              <a:t> – </a:t>
            </a:r>
            <a:r>
              <a:rPr lang="ru-RU" dirty="0" err="1"/>
              <a:t>Missing</a:t>
            </a:r>
            <a:r>
              <a:rPr lang="ru-RU" dirty="0"/>
              <a:t> </a:t>
            </a:r>
            <a:r>
              <a:rPr lang="ru-RU" dirty="0" err="1"/>
              <a:t>Completely</a:t>
            </a:r>
            <a:r>
              <a:rPr lang="ru-RU" dirty="0"/>
              <a:t> </a:t>
            </a:r>
            <a:r>
              <a:rPr lang="ru-RU" dirty="0" err="1"/>
              <a:t>At</a:t>
            </a:r>
            <a:r>
              <a:rPr lang="ru-RU" dirty="0"/>
              <a:t> </a:t>
            </a:r>
            <a:r>
              <a:rPr lang="ru-RU" dirty="0" err="1"/>
              <a:t>Random</a:t>
            </a:r>
            <a:br>
              <a:rPr lang="ru-RU" dirty="0"/>
            </a:br>
            <a:r>
              <a:rPr lang="ru-RU" dirty="0"/>
              <a:t>«Случайны полностью»: вероятность пропуска не зависит ни от наблюдаемых, ни от не наблюдаемых значений.</a:t>
            </a:r>
            <a:br>
              <a:rPr lang="ru-RU" dirty="0"/>
            </a:br>
            <a:r>
              <a:rPr lang="ru-RU" dirty="0"/>
              <a:t>Пример: датчик временами теряет пакет по чистой тех-ошибке.</a:t>
            </a:r>
          </a:p>
          <a:p>
            <a:pPr fontAlgn="base"/>
            <a:r>
              <a:rPr lang="ru-RU" b="1" dirty="0"/>
              <a:t>MAR</a:t>
            </a:r>
            <a:r>
              <a:rPr lang="ru-RU" dirty="0"/>
              <a:t> – </a:t>
            </a:r>
            <a:r>
              <a:rPr lang="ru-RU" dirty="0" err="1"/>
              <a:t>Missing</a:t>
            </a:r>
            <a:r>
              <a:rPr lang="ru-RU" dirty="0"/>
              <a:t> </a:t>
            </a:r>
            <a:r>
              <a:rPr lang="ru-RU" dirty="0" err="1"/>
              <a:t>At</a:t>
            </a:r>
            <a:r>
              <a:rPr lang="ru-RU" dirty="0"/>
              <a:t> </a:t>
            </a:r>
            <a:r>
              <a:rPr lang="ru-RU" dirty="0" err="1"/>
              <a:t>Random</a:t>
            </a:r>
            <a:br>
              <a:rPr lang="ru-RU" dirty="0"/>
            </a:br>
            <a:r>
              <a:rPr lang="ru-RU" dirty="0"/>
              <a:t>«Случайны при условии»: вероятность пропуска зависит только от других ИЗВЕСТНЫХ переменных, но не от самого скрытого значения.</a:t>
            </a:r>
            <a:br>
              <a:rPr lang="ru-RU" dirty="0"/>
            </a:br>
            <a:r>
              <a:rPr lang="ru-RU" dirty="0"/>
              <a:t>Пример: врач чаще не ставит диагноз молодым пациентам (видимый возраст), но не из-за тяжести болезни.</a:t>
            </a:r>
          </a:p>
          <a:p>
            <a:pPr algn="just" fontAlgn="base"/>
            <a:r>
              <a:rPr lang="ru-RU" b="1" dirty="0"/>
              <a:t>MNAR</a:t>
            </a:r>
            <a:r>
              <a:rPr lang="ru-RU" dirty="0"/>
              <a:t> – </a:t>
            </a:r>
            <a:r>
              <a:rPr lang="ru-RU" dirty="0" err="1"/>
              <a:t>Missing</a:t>
            </a:r>
            <a:r>
              <a:rPr lang="ru-RU" dirty="0"/>
              <a:t> </a:t>
            </a:r>
            <a:r>
              <a:rPr lang="ru-RU" dirty="0" err="1"/>
              <a:t>Not</a:t>
            </a:r>
            <a:r>
              <a:rPr lang="ru-RU" dirty="0"/>
              <a:t> </a:t>
            </a:r>
            <a:r>
              <a:rPr lang="ru-RU" dirty="0" err="1"/>
              <a:t>At</a:t>
            </a:r>
            <a:r>
              <a:rPr lang="ru-RU" dirty="0"/>
              <a:t> </a:t>
            </a:r>
            <a:r>
              <a:rPr lang="ru-RU" dirty="0" err="1"/>
              <a:t>Random</a:t>
            </a:r>
            <a:br>
              <a:rPr lang="ru-RU" dirty="0"/>
            </a:br>
            <a:r>
              <a:rPr lang="ru-RU" dirty="0"/>
              <a:t>«Не случайны»: вероятность пропуска зависит от самого НАБЛЮДАЕМОГО или </a:t>
            </a:r>
            <a:r>
              <a:rPr lang="ru-RU" dirty="0" err="1"/>
              <a:t>НЕнаблюдаемого</a:t>
            </a:r>
            <a:r>
              <a:rPr lang="ru-RU" dirty="0"/>
              <a:t> значения.</a:t>
            </a:r>
            <a:br>
              <a:rPr lang="ru-RU" dirty="0"/>
            </a:br>
            <a:r>
              <a:rPr lang="ru-RU" dirty="0"/>
              <a:t>Пример: люди с очень высоким доходом уклоняются от ответа на вопрос о зарплате.</a:t>
            </a:r>
          </a:p>
          <a:p>
            <a:pPr fontAlgn="base"/>
            <a:r>
              <a:rPr lang="ru-RU" dirty="0"/>
              <a:t>Правильно определённый тип выбирает метод </a:t>
            </a:r>
            <a:r>
              <a:rPr lang="ru-RU" dirty="0" err="1"/>
              <a:t>импутации</a:t>
            </a:r>
            <a:r>
              <a:rPr lang="ru-RU" dirty="0"/>
              <a:t>: простое удаление (MCAR), регрессия/модель (MAR), специальные модели с </a:t>
            </a:r>
            <a:r>
              <a:rPr lang="ru-RU" dirty="0" err="1"/>
              <a:t>ковариатами</a:t>
            </a:r>
            <a:r>
              <a:rPr lang="ru-RU" dirty="0"/>
              <a:t> или чувствительным анализом (MNAR).</a:t>
            </a:r>
          </a:p>
        </p:txBody>
      </p:sp>
      <p:pic>
        <p:nvPicPr>
          <p:cNvPr id="3074" name="Picture 2" descr="3 Types of Missing Values - by Avi Chawla">
            <a:extLst>
              <a:ext uri="{FF2B5EF4-FFF2-40B4-BE49-F238E27FC236}">
                <a16:creationId xmlns:a16="http://schemas.microsoft.com/office/drawing/2014/main" id="{241907C6-971C-469C-BCD8-FFEF47864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818" y="1907732"/>
            <a:ext cx="3788616" cy="419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rgbClr val="D8E1FD"/>
            </a:gs>
            <a:gs pos="0">
              <a:srgbClr val="C7D5FC"/>
            </a:gs>
            <a:gs pos="5000">
              <a:srgbClr val="FFF2C6"/>
            </a:gs>
            <a:gs pos="92000">
              <a:srgbClr val="C7D5FC"/>
            </a:gs>
            <a:gs pos="100000">
              <a:srgbClr val="C7D5F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"/>
          <p:cNvSpPr/>
          <p:nvPr/>
        </p:nvSpPr>
        <p:spPr>
          <a:xfrm>
            <a:off x="616682" y="4294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616682" y="4294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16707" y="4294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816707" y="4294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016732" y="4294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016732" y="4294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216757" y="4294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1216757" y="4294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13320" y="116999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13320" y="116999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13320" y="96997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13320" y="96997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13320" y="76994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413320" y="76994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13320" y="56992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413320" y="56992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00405" y="636270"/>
            <a:ext cx="4902835" cy="19132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Детектирование пропусков</a:t>
            </a:r>
            <a:endParaRPr lang="en-US" sz="1600" dirty="0"/>
          </a:p>
        </p:txBody>
      </p:sp>
      <p:sp>
        <p:nvSpPr>
          <p:cNvPr id="127" name="Text 123"/>
          <p:cNvSpPr/>
          <p:nvPr/>
        </p:nvSpPr>
        <p:spPr>
          <a:xfrm>
            <a:off x="616682" y="1404854"/>
            <a:ext cx="9714865" cy="539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Методы детектирования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4899F-7C71-4E69-AA45-04C37352BD6A}"/>
              </a:ext>
            </a:extLst>
          </p:cNvPr>
          <p:cNvSpPr txBox="1"/>
          <p:nvPr/>
        </p:nvSpPr>
        <p:spPr>
          <a:xfrm>
            <a:off x="88972" y="1990996"/>
            <a:ext cx="992054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600" dirty="0">
                <a:latin typeface="inherit"/>
              </a:rPr>
              <a:t>1. </a:t>
            </a:r>
            <a:r>
              <a:rPr lang="ru-RU" altLang="ru-RU" sz="1600" dirty="0">
                <a:latin typeface="inherit"/>
              </a:rPr>
              <a:t>Визуальные методы</a:t>
            </a:r>
            <a:endParaRPr lang="ru-RU" altLang="ru-RU" sz="1600" dirty="0">
              <a:latin typeface="-apple-system"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1600" dirty="0">
                <a:latin typeface="inherit"/>
              </a:rPr>
              <a:t>Тепловая карта </a:t>
            </a:r>
            <a:r>
              <a:rPr lang="ru-RU" altLang="ru-RU" sz="1600" dirty="0" err="1">
                <a:latin typeface="Arial Unicode MS"/>
              </a:rPr>
              <a:t>sns.heatmap</a:t>
            </a:r>
            <a:r>
              <a:rPr lang="ru-RU" altLang="ru-RU" sz="1600" dirty="0">
                <a:latin typeface="Arial Unicode MS"/>
              </a:rPr>
              <a:t>(</a:t>
            </a:r>
            <a:r>
              <a:rPr lang="ru-RU" altLang="ru-RU" sz="1600" dirty="0" err="1">
                <a:latin typeface="Arial Unicode MS"/>
              </a:rPr>
              <a:t>df.isnull</a:t>
            </a:r>
            <a:r>
              <a:rPr lang="ru-RU" altLang="ru-RU" sz="1600" dirty="0">
                <a:latin typeface="Arial Unicode MS"/>
              </a:rPr>
              <a:t>(), </a:t>
            </a:r>
            <a:r>
              <a:rPr lang="ru-RU" altLang="ru-RU" sz="1600" dirty="0" err="1">
                <a:latin typeface="Arial Unicode MS"/>
              </a:rPr>
              <a:t>cbar</a:t>
            </a:r>
            <a:r>
              <a:rPr lang="ru-RU" altLang="ru-RU" sz="1600" dirty="0">
                <a:latin typeface="Arial Unicode MS"/>
              </a:rPr>
              <a:t>=</a:t>
            </a:r>
            <a:r>
              <a:rPr lang="ru-RU" altLang="ru-RU" sz="1600" dirty="0" err="1">
                <a:latin typeface="Arial Unicode MS"/>
              </a:rPr>
              <a:t>False</a:t>
            </a:r>
            <a:r>
              <a:rPr lang="ru-RU" altLang="ru-RU" sz="1600" dirty="0">
                <a:latin typeface="Arial Unicode MS"/>
              </a:rPr>
              <a:t>)</a:t>
            </a:r>
            <a:br>
              <a:rPr lang="ru-RU" altLang="ru-RU" sz="1600" dirty="0">
                <a:latin typeface="inherit"/>
              </a:rPr>
            </a:br>
            <a:r>
              <a:rPr lang="ru-RU" altLang="ru-RU" sz="1600" dirty="0">
                <a:latin typeface="inherit"/>
              </a:rPr>
              <a:t>белые полосы = пропуски, цвет = данные.</a:t>
            </a:r>
            <a:endParaRPr lang="ru-RU" altLang="ru-RU" sz="1600" dirty="0">
              <a:latin typeface="-apple-system"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1600" dirty="0" err="1">
                <a:latin typeface="Arial Unicode MS"/>
              </a:rPr>
              <a:t>missingno.matrix</a:t>
            </a:r>
            <a:r>
              <a:rPr lang="ru-RU" altLang="ru-RU" sz="1600" dirty="0">
                <a:latin typeface="inherit"/>
              </a:rPr>
              <a:t> / </a:t>
            </a:r>
            <a:r>
              <a:rPr lang="ru-RU" altLang="ru-RU" sz="1600" dirty="0" err="1">
                <a:latin typeface="Arial Unicode MS"/>
              </a:rPr>
              <a:t>missingno.dendrogram</a:t>
            </a:r>
            <a:br>
              <a:rPr lang="ru-RU" altLang="ru-RU" sz="1600" dirty="0">
                <a:latin typeface="inherit"/>
              </a:rPr>
            </a:br>
            <a:r>
              <a:rPr lang="ru-RU" altLang="ru-RU" sz="1600" dirty="0">
                <a:latin typeface="inherit"/>
              </a:rPr>
              <a:t>показывают кластеры пропусков и «потоки» времени.</a:t>
            </a:r>
            <a:endParaRPr lang="ru-RU" altLang="ru-RU" sz="1600" dirty="0">
              <a:latin typeface="-apple-system"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1600" dirty="0">
                <a:latin typeface="inherit"/>
              </a:rPr>
              <a:t>Стековая диаграмма по модальностям</a:t>
            </a:r>
            <a:br>
              <a:rPr lang="ru-RU" altLang="ru-RU" sz="1600" dirty="0">
                <a:latin typeface="inherit"/>
              </a:rPr>
            </a:br>
            <a:r>
              <a:rPr lang="ru-RU" altLang="ru-RU" sz="1600" dirty="0">
                <a:latin typeface="inherit"/>
              </a:rPr>
              <a:t>сразу видно, где «тишина» в тексте, изображениях или сенсорах.</a:t>
            </a:r>
            <a:endParaRPr lang="en-US" altLang="ru-RU" sz="1600" dirty="0">
              <a:latin typeface="inherit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ru-RU" altLang="ru-RU" sz="1600" dirty="0">
                <a:latin typeface="inherit"/>
              </a:rPr>
              <a:t>Статистические метрики (одной строкой)</a:t>
            </a:r>
            <a:endParaRPr lang="ru-RU" altLang="ru-RU" sz="1600" dirty="0">
              <a:latin typeface="-apple-system"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1600" dirty="0">
                <a:latin typeface="inherit"/>
              </a:rPr>
              <a:t>Доля пропущенных (</a:t>
            </a:r>
            <a:r>
              <a:rPr lang="ru-RU" altLang="ru-RU" sz="1600" dirty="0" err="1">
                <a:latin typeface="inherit"/>
              </a:rPr>
              <a:t>Missing</a:t>
            </a:r>
            <a:r>
              <a:rPr lang="ru-RU" altLang="ru-RU" sz="1600" dirty="0">
                <a:latin typeface="inherit"/>
              </a:rPr>
              <a:t> </a:t>
            </a:r>
            <a:r>
              <a:rPr lang="ru-RU" altLang="ru-RU" sz="1600" dirty="0" err="1">
                <a:latin typeface="inherit"/>
              </a:rPr>
              <a:t>Rate</a:t>
            </a:r>
            <a:r>
              <a:rPr lang="ru-RU" altLang="ru-RU" sz="1600" dirty="0">
                <a:latin typeface="inherit"/>
              </a:rPr>
              <a:t>)</a:t>
            </a:r>
            <a:br>
              <a:rPr lang="ru-RU" altLang="ru-RU" sz="1600" dirty="0">
                <a:latin typeface="inherit"/>
              </a:rPr>
            </a:br>
            <a:r>
              <a:rPr lang="ru-RU" altLang="ru-RU" sz="1600" dirty="0" err="1">
                <a:latin typeface="Arial Unicode MS"/>
              </a:rPr>
              <a:t>df.isnull</a:t>
            </a:r>
            <a:r>
              <a:rPr lang="ru-RU" altLang="ru-RU" sz="1600" dirty="0">
                <a:latin typeface="Arial Unicode MS"/>
              </a:rPr>
              <a:t>().</a:t>
            </a:r>
            <a:r>
              <a:rPr lang="ru-RU" altLang="ru-RU" sz="1600" dirty="0" err="1">
                <a:latin typeface="Arial Unicode MS"/>
              </a:rPr>
              <a:t>mean</a:t>
            </a:r>
            <a:r>
              <a:rPr lang="ru-RU" altLang="ru-RU" sz="1600" dirty="0">
                <a:latin typeface="Arial Unicode MS"/>
              </a:rPr>
              <a:t>()</a:t>
            </a:r>
            <a:r>
              <a:rPr lang="ru-RU" altLang="ru-RU" sz="1600" dirty="0">
                <a:latin typeface="inherit"/>
              </a:rPr>
              <a:t> → 0 % … 100 % по каждому признаку.</a:t>
            </a:r>
            <a:endParaRPr lang="ru-RU" altLang="ru-RU" sz="1600" dirty="0">
              <a:latin typeface="-apple-system"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1600" dirty="0">
                <a:latin typeface="inherit"/>
              </a:rPr>
              <a:t>Количество полностью пустых записей</a:t>
            </a:r>
            <a:br>
              <a:rPr lang="ru-RU" altLang="ru-RU" sz="1600" dirty="0">
                <a:latin typeface="inherit"/>
              </a:rPr>
            </a:br>
            <a:r>
              <a:rPr lang="ru-RU" altLang="ru-RU" sz="1600" dirty="0" err="1">
                <a:latin typeface="Arial Unicode MS"/>
              </a:rPr>
              <a:t>df.isnull</a:t>
            </a:r>
            <a:r>
              <a:rPr lang="ru-RU" altLang="ru-RU" sz="1600" dirty="0">
                <a:latin typeface="Arial Unicode MS"/>
              </a:rPr>
              <a:t>().</a:t>
            </a:r>
            <a:r>
              <a:rPr lang="ru-RU" altLang="ru-RU" sz="1600" dirty="0" err="1">
                <a:latin typeface="Arial Unicode MS"/>
              </a:rPr>
              <a:t>all</a:t>
            </a:r>
            <a:r>
              <a:rPr lang="ru-RU" altLang="ru-RU" sz="1600" dirty="0">
                <a:latin typeface="Arial Unicode MS"/>
              </a:rPr>
              <a:t>(</a:t>
            </a:r>
            <a:r>
              <a:rPr lang="ru-RU" altLang="ru-RU" sz="1600" dirty="0" err="1">
                <a:latin typeface="Arial Unicode MS"/>
              </a:rPr>
              <a:t>axis</a:t>
            </a:r>
            <a:r>
              <a:rPr lang="ru-RU" altLang="ru-RU" sz="1600" dirty="0">
                <a:latin typeface="Arial Unicode MS"/>
              </a:rPr>
              <a:t>=1).</a:t>
            </a:r>
            <a:r>
              <a:rPr lang="ru-RU" altLang="ru-RU" sz="1600" dirty="0" err="1">
                <a:latin typeface="Arial Unicode MS"/>
              </a:rPr>
              <a:t>sum</a:t>
            </a:r>
            <a:r>
              <a:rPr lang="ru-RU" altLang="ru-RU" sz="1600" dirty="0">
                <a:latin typeface="Arial Unicode MS"/>
              </a:rPr>
              <a:t>()</a:t>
            </a:r>
            <a:endParaRPr lang="ru-RU" altLang="ru-RU" sz="1600" dirty="0">
              <a:latin typeface="-apple-system"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1600" dirty="0">
                <a:latin typeface="inherit"/>
              </a:rPr>
              <a:t>Корреляция пропусков (</a:t>
            </a:r>
            <a:r>
              <a:rPr lang="ru-RU" altLang="ru-RU" sz="1600" dirty="0" err="1">
                <a:latin typeface="Arial Unicode MS"/>
              </a:rPr>
              <a:t>df.isnull</a:t>
            </a:r>
            <a:r>
              <a:rPr lang="ru-RU" altLang="ru-RU" sz="1600" dirty="0">
                <a:latin typeface="Arial Unicode MS"/>
              </a:rPr>
              <a:t>().</a:t>
            </a:r>
            <a:r>
              <a:rPr lang="ru-RU" altLang="ru-RU" sz="1600" dirty="0" err="1">
                <a:latin typeface="Arial Unicode MS"/>
              </a:rPr>
              <a:t>corr</a:t>
            </a:r>
            <a:r>
              <a:rPr lang="ru-RU" altLang="ru-RU" sz="1600" dirty="0">
                <a:latin typeface="Arial Unicode MS"/>
              </a:rPr>
              <a:t>()</a:t>
            </a:r>
            <a:r>
              <a:rPr lang="ru-RU" altLang="ru-RU" sz="1600" dirty="0">
                <a:latin typeface="inherit"/>
              </a:rPr>
              <a:t>)</a:t>
            </a:r>
            <a:br>
              <a:rPr lang="ru-RU" altLang="ru-RU" sz="1600" dirty="0">
                <a:latin typeface="inherit"/>
              </a:rPr>
            </a:br>
            <a:r>
              <a:rPr lang="ru-RU" altLang="ru-RU" sz="1600" dirty="0">
                <a:latin typeface="inherit"/>
              </a:rPr>
              <a:t>→ выявляет MAR-зависимости: если одно поле пропущено, другое тоже.</a:t>
            </a:r>
            <a:endParaRPr lang="ru-RU" altLang="ru-RU" sz="1600" dirty="0">
              <a:latin typeface="-apple-system"/>
            </a:endParaRPr>
          </a:p>
          <a:p>
            <a:pPr lvl="4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600" dirty="0">
              <a:latin typeface="-apple-system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415951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/datascience - #VisualizationTip: Using Seaborn(Heatmap) to visualize Missing data( Yellow- Representation of a column's missing data.)">
            <a:extLst>
              <a:ext uri="{FF2B5EF4-FFF2-40B4-BE49-F238E27FC236}">
                <a16:creationId xmlns:a16="http://schemas.microsoft.com/office/drawing/2014/main" id="{1082D8FD-1973-492C-9CBA-D5C500F54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963" y="149102"/>
            <a:ext cx="8248073" cy="655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581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issingno - Visualize Missing Data">
            <a:extLst>
              <a:ext uri="{FF2B5EF4-FFF2-40B4-BE49-F238E27FC236}">
                <a16:creationId xmlns:a16="http://schemas.microsoft.com/office/drawing/2014/main" id="{3F68A1E6-606A-4922-84F2-8ACA45CF1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582" y="863841"/>
            <a:ext cx="8432050" cy="525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000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Стековая столбчатая диаграмма города и общей страховой стоимости, сгруппированная по классам полисов и отображаемая в виде стеков процентов">
            <a:extLst>
              <a:ext uri="{FF2B5EF4-FFF2-40B4-BE49-F238E27FC236}">
                <a16:creationId xmlns:a16="http://schemas.microsoft.com/office/drawing/2014/main" id="{D12F7EB5-61AC-4687-B25B-0C5A4A58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3" y="1519238"/>
            <a:ext cx="5400675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292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gradFill flip="none" rotWithShape="0">
          <a:gsLst>
            <a:gs pos="0">
              <a:srgbClr val="D8E1FD"/>
            </a:gs>
            <a:gs pos="22000">
              <a:srgbClr val="D8E1FD"/>
            </a:gs>
            <a:gs pos="100000">
              <a:srgbClr val="C7D5FC"/>
            </a:gs>
            <a:gs pos="100000">
              <a:srgbClr val="FFF2C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5214" y="42741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725214" y="42741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25239" y="42741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925239" y="42741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25264" y="42741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125264" y="42741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325289" y="42741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325289" y="42741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21851" y="11679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521851" y="11679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21851" y="9679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521851" y="9679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21851" y="7678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521851" y="7678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21851" y="56786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521851" y="56786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25170" y="608330"/>
            <a:ext cx="10675620" cy="1514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Простые стратегии импутации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59012" y="2259805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3700026" y="4282375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913229" y="4282375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3" name="Text 29"/>
          <p:cNvSpPr/>
          <p:nvPr/>
        </p:nvSpPr>
        <p:spPr>
          <a:xfrm>
            <a:off x="725170" y="1629458"/>
            <a:ext cx="4405612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ru-RU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Удаление</a:t>
            </a: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строк или столбцов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729806" y="1990773"/>
            <a:ext cx="9692388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Можно удалить строки или столбцы с пропусками, но это может привести к потере важной информации. Обычно рекомендуется удалять только при небольшом количестве пропусков.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729806" y="2659773"/>
            <a:ext cx="3411363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Замена на константу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725170" y="3197852"/>
            <a:ext cx="9351703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Можно заменить пропуски на константу, например, медиану или среднее значение. Однако это может искажать распределение данных.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725170" y="3822025"/>
            <a:ext cx="3411363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Преимущества и недостатки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725170" y="4351419"/>
            <a:ext cx="9317849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Преимущество этих методов — простота. Однако они могут привести к занижению дисперсии и смещению распределения.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8E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7-d2nf8l98bjvh7rlj0a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22" y="-88052"/>
            <a:ext cx="12263122" cy="68980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167516" y="118415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367541" y="118415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767591" y="118415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964153" y="192468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964153" y="152463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964153" y="132460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75381" y="543470"/>
            <a:ext cx="6976563" cy="16871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Статистическая импутация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471" y="5638855"/>
            <a:ext cx="8245140" cy="40429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42488" y="1391282"/>
            <a:ext cx="7042782" cy="3429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8101314" y="325445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688843" y="11094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888868" y="11094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1088893" y="11094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285455" y="184998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285456" y="144993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285456" y="124990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7892915" y="51469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7" name="Text 44"/>
          <p:cNvSpPr/>
          <p:nvPr/>
        </p:nvSpPr>
        <p:spPr>
          <a:xfrm>
            <a:off x="7892915" y="49468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9" name="Text 46"/>
          <p:cNvSpPr/>
          <p:nvPr/>
        </p:nvSpPr>
        <p:spPr>
          <a:xfrm>
            <a:off x="7892915" y="474685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5" name="Text 52"/>
          <p:cNvSpPr/>
          <p:nvPr/>
        </p:nvSpPr>
        <p:spPr>
          <a:xfrm>
            <a:off x="7292840" y="500974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2" name="Text 58"/>
          <p:cNvSpPr/>
          <p:nvPr/>
        </p:nvSpPr>
        <p:spPr>
          <a:xfrm>
            <a:off x="766534" y="1867677"/>
            <a:ext cx="9605901" cy="5764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Можно использовать среднее, медиану или моду для импутации пропусков. </a:t>
            </a:r>
            <a:endParaRPr lang="ru-RU" sz="1600" dirty="0">
              <a:solidFill>
                <a:srgbClr val="606C9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00000"/>
              </a:lnSpc>
            </a:pPr>
            <a:r>
              <a:rPr lang="en-US" sz="1600" dirty="0" err="1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Это</a:t>
            </a: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уменьшает смещение внутри страт, но не учитывает взаимосвязи между переменными.</a:t>
            </a:r>
            <a:endParaRPr lang="en-US" sz="1600" dirty="0"/>
          </a:p>
        </p:txBody>
      </p: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75231A7B-7B1B-463C-95EE-9D6EF4BAB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81" y="2612122"/>
            <a:ext cx="5629003" cy="392449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gradFill flip="none" rotWithShape="0">
          <a:gsLst>
            <a:gs pos="0">
              <a:srgbClr val="FFF2C6"/>
            </a:gs>
            <a:gs pos="74000">
              <a:srgbClr val="C7D5FC"/>
            </a:gs>
            <a:gs pos="83000">
              <a:srgbClr val="D8E1FD"/>
            </a:gs>
            <a:gs pos="100000">
              <a:srgbClr val="D8E1FD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14445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3114445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14470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3314470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514495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3514495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714520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3714520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727873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727873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927898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1927898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127923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2127923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327948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2327948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968672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8968672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9168697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9168697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9368722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9368722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568747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9568747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776712" y="47930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1776712" y="47930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976737" y="47930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1976737" y="47930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2176762" y="47930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9"/>
          <p:cNvSpPr/>
          <p:nvPr/>
        </p:nvSpPr>
        <p:spPr>
          <a:xfrm>
            <a:off x="2176762" y="47930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2376787" y="47930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31"/>
          <p:cNvSpPr/>
          <p:nvPr/>
        </p:nvSpPr>
        <p:spPr>
          <a:xfrm>
            <a:off x="2376787" y="47930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261062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33"/>
          <p:cNvSpPr/>
          <p:nvPr/>
        </p:nvSpPr>
        <p:spPr>
          <a:xfrm>
            <a:off x="5261062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461087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5"/>
          <p:cNvSpPr/>
          <p:nvPr/>
        </p:nvSpPr>
        <p:spPr>
          <a:xfrm>
            <a:off x="5461087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661112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7"/>
          <p:cNvSpPr/>
          <p:nvPr/>
        </p:nvSpPr>
        <p:spPr>
          <a:xfrm>
            <a:off x="5661112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861137" y="27201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1" name="Text 39"/>
          <p:cNvSpPr/>
          <p:nvPr/>
        </p:nvSpPr>
        <p:spPr>
          <a:xfrm>
            <a:off x="5861137" y="27201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2263132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3" name="Text 41"/>
          <p:cNvSpPr/>
          <p:nvPr/>
        </p:nvSpPr>
        <p:spPr>
          <a:xfrm>
            <a:off x="2263132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2463157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5" name="Text 43"/>
          <p:cNvSpPr/>
          <p:nvPr/>
        </p:nvSpPr>
        <p:spPr>
          <a:xfrm>
            <a:off x="2463157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2663182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5"/>
          <p:cNvSpPr/>
          <p:nvPr/>
        </p:nvSpPr>
        <p:spPr>
          <a:xfrm>
            <a:off x="2663182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2863207" y="132510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9" name="Text 47"/>
          <p:cNvSpPr/>
          <p:nvPr/>
        </p:nvSpPr>
        <p:spPr>
          <a:xfrm>
            <a:off x="2863207" y="132510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002009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1" name="Text 49"/>
          <p:cNvSpPr/>
          <p:nvPr/>
        </p:nvSpPr>
        <p:spPr>
          <a:xfrm>
            <a:off x="9002009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9202034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3" name="Text 51"/>
          <p:cNvSpPr/>
          <p:nvPr/>
        </p:nvSpPr>
        <p:spPr>
          <a:xfrm>
            <a:off x="9202034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9402059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5" name="Text 53"/>
          <p:cNvSpPr/>
          <p:nvPr/>
        </p:nvSpPr>
        <p:spPr>
          <a:xfrm>
            <a:off x="9402059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9602084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7" name="Text 55"/>
          <p:cNvSpPr/>
          <p:nvPr/>
        </p:nvSpPr>
        <p:spPr>
          <a:xfrm>
            <a:off x="9602084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5294399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9" name="Text 57"/>
          <p:cNvSpPr/>
          <p:nvPr/>
        </p:nvSpPr>
        <p:spPr>
          <a:xfrm>
            <a:off x="5294399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5494424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1" name="Text 59"/>
          <p:cNvSpPr/>
          <p:nvPr/>
        </p:nvSpPr>
        <p:spPr>
          <a:xfrm>
            <a:off x="5494424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5694449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3" name="Text 61"/>
          <p:cNvSpPr/>
          <p:nvPr/>
        </p:nvSpPr>
        <p:spPr>
          <a:xfrm>
            <a:off x="5694449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5894474" y="48516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5" name="Text 63"/>
          <p:cNvSpPr/>
          <p:nvPr/>
        </p:nvSpPr>
        <p:spPr>
          <a:xfrm>
            <a:off x="5894474" y="48516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6" name="Image 0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4587240"/>
            <a:ext cx="152400" cy="1524000"/>
          </a:xfrm>
          <a:prstGeom prst="rect">
            <a:avLst/>
          </a:prstGeom>
        </p:spPr>
      </p:pic>
      <p:pic>
        <p:nvPicPr>
          <p:cNvPr id="67" name="Image 1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6365" y="799465"/>
            <a:ext cx="152400" cy="1524000"/>
          </a:xfrm>
          <a:prstGeom prst="rect">
            <a:avLst/>
          </a:prstGeom>
        </p:spPr>
      </p:pic>
      <p:sp>
        <p:nvSpPr>
          <p:cNvPr id="68" name="Text 64"/>
          <p:cNvSpPr/>
          <p:nvPr/>
        </p:nvSpPr>
        <p:spPr>
          <a:xfrm>
            <a:off x="961390" y="1245235"/>
            <a:ext cx="4035483" cy="769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4400" b="1" dirty="0">
                <a:solidFill>
                  <a:srgbClr val="6D7EC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Содержание</a:t>
            </a:r>
            <a:endParaRPr lang="en-US" sz="1600" dirty="0"/>
          </a:p>
        </p:txBody>
      </p:sp>
      <p:sp>
        <p:nvSpPr>
          <p:cNvPr id="69" name="Text 65"/>
          <p:cNvSpPr/>
          <p:nvPr/>
        </p:nvSpPr>
        <p:spPr>
          <a:xfrm>
            <a:off x="2566877" y="2246624"/>
            <a:ext cx="1041400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70" name="Text 66"/>
          <p:cNvSpPr/>
          <p:nvPr/>
        </p:nvSpPr>
        <p:spPr>
          <a:xfrm>
            <a:off x="784860" y="3128010"/>
            <a:ext cx="35433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Введение и вызовы</a:t>
            </a:r>
            <a:endParaRPr lang="en-US" sz="1600" dirty="0"/>
          </a:p>
        </p:txBody>
      </p:sp>
      <p:sp>
        <p:nvSpPr>
          <p:cNvPr id="71" name="Text 67"/>
          <p:cNvSpPr/>
          <p:nvPr/>
        </p:nvSpPr>
        <p:spPr>
          <a:xfrm>
            <a:off x="6094500" y="2246623"/>
            <a:ext cx="1196228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72" name="Text 68"/>
          <p:cNvSpPr/>
          <p:nvPr/>
        </p:nvSpPr>
        <p:spPr>
          <a:xfrm>
            <a:off x="4584065" y="3128010"/>
            <a:ext cx="35433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Очистка и импутация</a:t>
            </a:r>
            <a:endParaRPr lang="en-US" sz="1600" dirty="0"/>
          </a:p>
        </p:txBody>
      </p:sp>
      <p:sp>
        <p:nvSpPr>
          <p:cNvPr id="73" name="Text 69"/>
          <p:cNvSpPr/>
          <p:nvPr/>
        </p:nvSpPr>
        <p:spPr>
          <a:xfrm>
            <a:off x="9759950" y="2246630"/>
            <a:ext cx="224472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74" name="Text 70"/>
          <p:cNvSpPr/>
          <p:nvPr/>
        </p:nvSpPr>
        <p:spPr>
          <a:xfrm>
            <a:off x="8326755" y="3128010"/>
            <a:ext cx="3543300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Масштабирование и нормализация</a:t>
            </a:r>
            <a:endParaRPr lang="en-US" sz="1600" dirty="0"/>
          </a:p>
        </p:txBody>
      </p:sp>
      <p:sp>
        <p:nvSpPr>
          <p:cNvPr id="75" name="Text 71"/>
          <p:cNvSpPr/>
          <p:nvPr/>
        </p:nvSpPr>
        <p:spPr>
          <a:xfrm>
            <a:off x="2568575" y="4378325"/>
            <a:ext cx="1936750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76" name="Text 72"/>
          <p:cNvSpPr/>
          <p:nvPr/>
        </p:nvSpPr>
        <p:spPr>
          <a:xfrm>
            <a:off x="784860" y="5259705"/>
            <a:ext cx="3543300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Кодирование категорий</a:t>
            </a:r>
            <a:endParaRPr lang="en-US" sz="1600" dirty="0"/>
          </a:p>
        </p:txBody>
      </p:sp>
      <p:sp>
        <p:nvSpPr>
          <p:cNvPr id="77" name="Text 73"/>
          <p:cNvSpPr/>
          <p:nvPr/>
        </p:nvSpPr>
        <p:spPr>
          <a:xfrm>
            <a:off x="6127750" y="4378325"/>
            <a:ext cx="1752600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78" name="Text 74"/>
          <p:cNvSpPr/>
          <p:nvPr/>
        </p:nvSpPr>
        <p:spPr>
          <a:xfrm>
            <a:off x="4584700" y="5259705"/>
            <a:ext cx="354457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Балансировка классов</a:t>
            </a:r>
            <a:endParaRPr lang="en-US" sz="1600" dirty="0"/>
          </a:p>
        </p:txBody>
      </p:sp>
      <p:sp>
        <p:nvSpPr>
          <p:cNvPr id="79" name="Text 75"/>
          <p:cNvSpPr/>
          <p:nvPr/>
        </p:nvSpPr>
        <p:spPr>
          <a:xfrm>
            <a:off x="9792970" y="4378325"/>
            <a:ext cx="22117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06.</a:t>
            </a:r>
            <a:endParaRPr lang="en-US" sz="1600" dirty="0"/>
          </a:p>
        </p:txBody>
      </p:sp>
      <p:sp>
        <p:nvSpPr>
          <p:cNvPr id="80" name="Text 76"/>
          <p:cNvSpPr/>
          <p:nvPr/>
        </p:nvSpPr>
        <p:spPr>
          <a:xfrm>
            <a:off x="8326755" y="5443855"/>
            <a:ext cx="3382010" cy="1181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Интеграция разнородных признаков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gradFill flip="none" rotWithShape="0">
          <a:gsLst>
            <a:gs pos="0">
              <a:srgbClr val="FFF2C6"/>
            </a:gs>
            <a:gs pos="66000">
              <a:srgbClr val="D8E1FD"/>
            </a:gs>
            <a:gs pos="92000">
              <a:srgbClr val="C7D5FC"/>
            </a:gs>
            <a:gs pos="100000">
              <a:srgbClr val="A1D9F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409900" y="1747520"/>
            <a:ext cx="6782099" cy="453320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131" y="3241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626131" y="3241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826156" y="3241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826156" y="3241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26181" y="3241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026181" y="3241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226206" y="3241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226206" y="3241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22769" y="10646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422769" y="10646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22769" y="86466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422769" y="86466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22769" y="66463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422769" y="66463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22769" y="46461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422769" y="46461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92785" y="474345"/>
            <a:ext cx="10713720" cy="1657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2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KNN-импутация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880705" y="1277879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5880705" y="1277879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972116" y="1328963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5972116" y="1328963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5880705" y="3072924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5880705" y="3072924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5972116" y="3124008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7" name="Text 24"/>
          <p:cNvSpPr/>
          <p:nvPr/>
        </p:nvSpPr>
        <p:spPr>
          <a:xfrm>
            <a:off x="5972116" y="3124008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5838171" y="4889559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5838171" y="4889559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5929582" y="4940643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2" name="Text 28"/>
          <p:cNvSpPr/>
          <p:nvPr/>
        </p:nvSpPr>
        <p:spPr>
          <a:xfrm>
            <a:off x="5929582" y="4940643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6234654" y="1130783"/>
            <a:ext cx="5480551" cy="8309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Идея KNN-импутации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5986395" y="1591520"/>
            <a:ext cx="5480551" cy="9541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KNN-импутация основана на поиске k ближайших соседей и замене пропусков взвешенным средним. Это учитывает локальную структуру данных.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6234654" y="2925828"/>
            <a:ext cx="5480551" cy="8309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Параметры и сложность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5967954" y="3365888"/>
            <a:ext cx="5480551" cy="9541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Обычно используют k=5 и веса 'distance'. Сложность алгоритма O(n²), но можно использовать KD-деревья для ускорения.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6192120" y="4742463"/>
            <a:ext cx="5480551" cy="8309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Пример использования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5925420" y="5182523"/>
            <a:ext cx="5480551" cy="9541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Например, KNN-импутация может восстановить температуру по географическим координатам, уменьшив RMSE на 12%.</a:t>
            </a:r>
            <a:endParaRPr lang="en-US" sz="1600" dirty="0"/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C911DC6-D46B-4B07-BE01-9B2C34F35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88" y="1798346"/>
            <a:ext cx="5424069" cy="309946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CF3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3842" y="5203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743842" y="5203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43867" y="5203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943867" y="5203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3892" y="5203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143892" y="5203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343917" y="5203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343917" y="5203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40480" y="12609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540480" y="12609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40480" y="106088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540480" y="106088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40480" y="8608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540480" y="8608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40480" y="6608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540480" y="6608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77875" y="683895"/>
            <a:ext cx="4934585" cy="13227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MICE и итеративные методы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69017" y="2034887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469017" y="2034887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60428" y="2085971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560428" y="2085971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69017" y="4508754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469017" y="4508754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60428" y="4559838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560428" y="4559838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777875" y="2008505"/>
            <a:ext cx="4934585" cy="11690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MICE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810260" y="2479040"/>
            <a:ext cx="4934585" cy="17697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MICE (Multivariate Imputation by Chained Equations) использует цикл регрессий для импутации пропусков. Это поддерживает смешанные типы данных.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77663" y="4472248"/>
            <a:ext cx="4983898" cy="70788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Преимущества и примеры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810517" y="5005494"/>
            <a:ext cx="4934300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MICE улучшает качество данных, например, увеличивает R² с 0.68 до 0.74. Это подходит для данных с высокой корреляцией.</a:t>
            </a:r>
            <a:endParaRPr lang="en-US" sz="1600" dirty="0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67D1CB2-0917-4FB3-A7C0-952F64A8D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29365"/>
            <a:ext cx="5402263" cy="269167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gradFill flip="none" rotWithShape="0">
          <a:gsLst>
            <a:gs pos="0">
              <a:srgbClr val="B2C4FF"/>
            </a:gs>
            <a:gs pos="22000">
              <a:srgbClr val="C7D5FC"/>
            </a:gs>
            <a:gs pos="73000">
              <a:srgbClr val="FFF2C6"/>
            </a:gs>
            <a:gs pos="88000">
              <a:srgbClr val="D8E1FD"/>
            </a:gs>
            <a:gs pos="100000">
              <a:srgbClr val="D8E1F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68710" y="68992"/>
            <a:ext cx="300155" cy="6789008"/>
          </a:xfrm>
          <a:prstGeom prst="rect">
            <a:avLst/>
          </a:prstGeom>
          <a:solidFill>
            <a:srgbClr val="D8E1FD"/>
          </a:solidFill>
          <a:ln/>
        </p:spPr>
      </p:sp>
      <p:sp>
        <p:nvSpPr>
          <p:cNvPr id="3" name="Text 1"/>
          <p:cNvSpPr/>
          <p:nvPr/>
        </p:nvSpPr>
        <p:spPr>
          <a:xfrm>
            <a:off x="7868710" y="68992"/>
            <a:ext cx="300155" cy="678900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962" y="4139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508962" y="4139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08987" y="4139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708987" y="4139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09012" y="4139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909012" y="4139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09037" y="4139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109037" y="4139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05600" y="11545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305600" y="11545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05600" y="9544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305600" y="9544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05600" y="75446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305600" y="75446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05600" y="5544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305600" y="5544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92455" y="630555"/>
            <a:ext cx="11024235" cy="14382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Deep Imputation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39877" y="4014928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339877" y="4014928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16276" y="4055466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4" name="Text 22"/>
          <p:cNvSpPr/>
          <p:nvPr/>
        </p:nvSpPr>
        <p:spPr>
          <a:xfrm>
            <a:off x="416276" y="4055466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3"/>
          <p:cNvSpPr/>
          <p:nvPr/>
        </p:nvSpPr>
        <p:spPr>
          <a:xfrm>
            <a:off x="8369467" y="1636820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9" name="Text 24"/>
          <p:cNvSpPr/>
          <p:nvPr/>
        </p:nvSpPr>
        <p:spPr>
          <a:xfrm>
            <a:off x="8369467" y="1636820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5"/>
          <p:cNvSpPr/>
          <p:nvPr/>
        </p:nvSpPr>
        <p:spPr>
          <a:xfrm>
            <a:off x="8445866" y="1677358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1" name="Text 26"/>
          <p:cNvSpPr/>
          <p:nvPr/>
        </p:nvSpPr>
        <p:spPr>
          <a:xfrm>
            <a:off x="8445866" y="1677358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7"/>
          <p:cNvSpPr/>
          <p:nvPr/>
        </p:nvSpPr>
        <p:spPr>
          <a:xfrm>
            <a:off x="8309851" y="4197896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3" name="Text 28"/>
          <p:cNvSpPr/>
          <p:nvPr/>
        </p:nvSpPr>
        <p:spPr>
          <a:xfrm>
            <a:off x="8309851" y="419789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9"/>
          <p:cNvSpPr/>
          <p:nvPr/>
        </p:nvSpPr>
        <p:spPr>
          <a:xfrm>
            <a:off x="8386250" y="4238434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5" name="Text 30"/>
          <p:cNvSpPr/>
          <p:nvPr/>
        </p:nvSpPr>
        <p:spPr>
          <a:xfrm>
            <a:off x="8386250" y="4238434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1"/>
          <p:cNvSpPr/>
          <p:nvPr/>
        </p:nvSpPr>
        <p:spPr>
          <a:xfrm>
            <a:off x="343443" y="5361712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7" name="Text 32"/>
          <p:cNvSpPr/>
          <p:nvPr/>
        </p:nvSpPr>
        <p:spPr>
          <a:xfrm>
            <a:off x="343443" y="5361712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3"/>
          <p:cNvSpPr/>
          <p:nvPr/>
        </p:nvSpPr>
        <p:spPr>
          <a:xfrm>
            <a:off x="419842" y="5402250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9" name="Text 34"/>
          <p:cNvSpPr/>
          <p:nvPr/>
        </p:nvSpPr>
        <p:spPr>
          <a:xfrm>
            <a:off x="419842" y="5402250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Text 35"/>
          <p:cNvSpPr/>
          <p:nvPr/>
        </p:nvSpPr>
        <p:spPr>
          <a:xfrm>
            <a:off x="653043" y="3967024"/>
            <a:ext cx="7369827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Автоэнкодеры и GAIN</a:t>
            </a:r>
            <a:endParaRPr lang="en-US" sz="1600" dirty="0"/>
          </a:p>
        </p:txBody>
      </p:sp>
      <p:sp>
        <p:nvSpPr>
          <p:cNvPr id="41" name="Text 36"/>
          <p:cNvSpPr/>
          <p:nvPr/>
        </p:nvSpPr>
        <p:spPr>
          <a:xfrm>
            <a:off x="653043" y="4329046"/>
            <a:ext cx="7117783" cy="7386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Автоэнкодеры и GAIN (Generative Adversarial Imputation Networks) используют скрытое представление для восстановления данных.</a:t>
            </a:r>
            <a:endParaRPr lang="en-US" sz="1600" dirty="0"/>
          </a:p>
        </p:txBody>
      </p:sp>
      <p:sp>
        <p:nvSpPr>
          <p:cNvPr id="42" name="Text 37"/>
          <p:cNvSpPr/>
          <p:nvPr/>
        </p:nvSpPr>
        <p:spPr>
          <a:xfrm>
            <a:off x="656609" y="5313808"/>
            <a:ext cx="7447243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Преимущества</a:t>
            </a:r>
            <a:endParaRPr lang="en-US" sz="1600" dirty="0"/>
          </a:p>
        </p:txBody>
      </p:sp>
      <p:sp>
        <p:nvSpPr>
          <p:cNvPr id="43" name="Text 38"/>
          <p:cNvSpPr/>
          <p:nvPr/>
        </p:nvSpPr>
        <p:spPr>
          <a:xfrm>
            <a:off x="656609" y="5675830"/>
            <a:ext cx="7114217" cy="7386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Эти методы улавливают нелинейные зависимости и могут быть эффективными для сложных данных.</a:t>
            </a:r>
            <a:endParaRPr lang="en-US" sz="1600" dirty="0"/>
          </a:p>
        </p:txBody>
      </p:sp>
      <p:sp>
        <p:nvSpPr>
          <p:cNvPr id="44" name="Text 39"/>
          <p:cNvSpPr/>
          <p:nvPr/>
        </p:nvSpPr>
        <p:spPr>
          <a:xfrm>
            <a:off x="8678127" y="1608057"/>
            <a:ext cx="3641591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Обучение и примеры</a:t>
            </a:r>
            <a:endParaRPr lang="en-US" sz="1600" dirty="0"/>
          </a:p>
        </p:txBody>
      </p:sp>
      <p:sp>
        <p:nvSpPr>
          <p:cNvPr id="45" name="Text 40"/>
          <p:cNvSpPr/>
          <p:nvPr/>
        </p:nvSpPr>
        <p:spPr>
          <a:xfrm>
            <a:off x="8613140" y="2170748"/>
            <a:ext cx="344678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Обучение проводится на полных данных с использованием маски. Например, GAIN может восстановить эмбеддинги текстов с MAE ↓18%.</a:t>
            </a:r>
            <a:endParaRPr lang="en-US" sz="1600" dirty="0"/>
          </a:p>
        </p:txBody>
      </p:sp>
      <p:sp>
        <p:nvSpPr>
          <p:cNvPr id="46" name="Text 41"/>
          <p:cNvSpPr/>
          <p:nvPr/>
        </p:nvSpPr>
        <p:spPr>
          <a:xfrm>
            <a:off x="8618511" y="4169133"/>
            <a:ext cx="3641591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Недостатки</a:t>
            </a:r>
            <a:endParaRPr lang="en-US" sz="1600" dirty="0"/>
          </a:p>
        </p:txBody>
      </p:sp>
      <p:sp>
        <p:nvSpPr>
          <p:cNvPr id="47" name="Text 42"/>
          <p:cNvSpPr/>
          <p:nvPr/>
        </p:nvSpPr>
        <p:spPr>
          <a:xfrm>
            <a:off x="8553450" y="4731703"/>
            <a:ext cx="344678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Требуется GPU и чувствительность к гиперпараметрам. Однако результаты могут быть значительно лучше, чем у простых методов.</a:t>
            </a:r>
            <a:endParaRPr lang="en-US" sz="1600" dirty="0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18AF0384-BBD3-496B-85C9-15606684F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34" y="1098515"/>
            <a:ext cx="4384697" cy="2413692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1DCD8CB2-7A1D-4FE1-A5D6-F723C8FD0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129" y="1091650"/>
            <a:ext cx="3919538" cy="2481263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79822538-CE38-49F3-AAE8-D3EA2EE59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304" y="3579778"/>
            <a:ext cx="4022415" cy="105736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BF3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45117" y="673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45117" y="673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45142" y="673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45142" y="673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45167" y="673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45167" y="673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45192" y="673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45192" y="673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41754" y="14136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341754" y="14136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41754" y="121363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341754" y="121363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341754" y="101360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341754" y="101360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341754" y="8135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341754" y="8135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71504" y="124926"/>
            <a:ext cx="6324932" cy="16516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Выбор метода импутации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10210" y="2501265"/>
            <a:ext cx="273685" cy="332740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410210" y="2501265"/>
            <a:ext cx="273685" cy="3327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01595" y="2564594"/>
            <a:ext cx="164546" cy="206079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501595" y="2564594"/>
            <a:ext cx="164546" cy="20607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1"/>
          <p:cNvSpPr/>
          <p:nvPr/>
        </p:nvSpPr>
        <p:spPr>
          <a:xfrm>
            <a:off x="4260116" y="2993310"/>
            <a:ext cx="7931884" cy="213351"/>
          </a:xfrm>
          <a:prstGeom prst="rect">
            <a:avLst/>
          </a:prstGeom>
          <a:solidFill>
            <a:srgbClr val="F9F1DC"/>
          </a:solidFill>
          <a:ln/>
        </p:spPr>
      </p:sp>
      <p:sp>
        <p:nvSpPr>
          <p:cNvPr id="26" name="Text 22"/>
          <p:cNvSpPr/>
          <p:nvPr/>
        </p:nvSpPr>
        <p:spPr>
          <a:xfrm>
            <a:off x="4260116" y="2993310"/>
            <a:ext cx="7931884" cy="21335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4583747" y="536724"/>
            <a:ext cx="3745865" cy="876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Критерии выбора</a:t>
            </a: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745142" y="4484165"/>
            <a:ext cx="10405607" cy="27082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Выбор метода импутации зависит от процента пропусков, типа переменной, размера данных и цели анализа. Например, для &lt;5% пропусков можно использовать медиану.</a:t>
            </a:r>
            <a:endParaRPr lang="en-US" sz="1600" dirty="0"/>
          </a:p>
        </p:txBody>
      </p:sp>
      <p:graphicFrame>
        <p:nvGraphicFramePr>
          <p:cNvPr id="30" name="Таблица 29">
            <a:extLst>
              <a:ext uri="{FF2B5EF4-FFF2-40B4-BE49-F238E27FC236}">
                <a16:creationId xmlns:a16="http://schemas.microsoft.com/office/drawing/2014/main" id="{CC538113-ED59-4D7A-8598-2FC2D59F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807161"/>
              </p:ext>
            </p:extLst>
          </p:nvPr>
        </p:nvGraphicFramePr>
        <p:xfrm>
          <a:off x="745142" y="1282213"/>
          <a:ext cx="8377758" cy="4084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141">
                  <a:extLst>
                    <a:ext uri="{9D8B030D-6E8A-4147-A177-3AD203B41FA5}">
                      <a16:colId xmlns:a16="http://schemas.microsoft.com/office/drawing/2014/main" val="429781831"/>
                    </a:ext>
                  </a:extLst>
                </a:gridCol>
                <a:gridCol w="1227274">
                  <a:extLst>
                    <a:ext uri="{9D8B030D-6E8A-4147-A177-3AD203B41FA5}">
                      <a16:colId xmlns:a16="http://schemas.microsoft.com/office/drawing/2014/main" val="3181886238"/>
                    </a:ext>
                  </a:extLst>
                </a:gridCol>
                <a:gridCol w="1089957">
                  <a:extLst>
                    <a:ext uri="{9D8B030D-6E8A-4147-A177-3AD203B41FA5}">
                      <a16:colId xmlns:a16="http://schemas.microsoft.com/office/drawing/2014/main" val="3141401145"/>
                    </a:ext>
                  </a:extLst>
                </a:gridCol>
                <a:gridCol w="1742214">
                  <a:extLst>
                    <a:ext uri="{9D8B030D-6E8A-4147-A177-3AD203B41FA5}">
                      <a16:colId xmlns:a16="http://schemas.microsoft.com/office/drawing/2014/main" val="4100855561"/>
                    </a:ext>
                  </a:extLst>
                </a:gridCol>
                <a:gridCol w="3245172">
                  <a:extLst>
                    <a:ext uri="{9D8B030D-6E8A-4147-A177-3AD203B41FA5}">
                      <a16:colId xmlns:a16="http://schemas.microsoft.com/office/drawing/2014/main" val="172645189"/>
                    </a:ext>
                  </a:extLst>
                </a:gridCol>
              </a:tblGrid>
              <a:tr h="479018"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 b="1" dirty="0">
                          <a:effectLst/>
                          <a:latin typeface="inherit"/>
                        </a:rPr>
                        <a:t>% пропусков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 b="1" dirty="0">
                          <a:effectLst/>
                          <a:latin typeface="inherit"/>
                        </a:rPr>
                        <a:t>Тип признака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 b="1" dirty="0">
                          <a:effectLst/>
                          <a:latin typeface="inherit"/>
                        </a:rPr>
                        <a:t>Объём данных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 b="1" dirty="0">
                          <a:effectLst/>
                          <a:latin typeface="inherit"/>
                        </a:rPr>
                        <a:t>Цель анализа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 b="1" dirty="0">
                          <a:effectLst/>
                          <a:latin typeface="inherit"/>
                        </a:rPr>
                        <a:t>Рекомендуемый метод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847344695"/>
                  </a:ext>
                </a:extLst>
              </a:tr>
              <a:tr h="479018"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 dirty="0">
                          <a:effectLst/>
                          <a:latin typeface="inherit"/>
                        </a:rPr>
                        <a:t>&lt; 5 %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>
                          <a:effectLst/>
                          <a:latin typeface="inherit"/>
                        </a:rPr>
                        <a:t>числовой / категориальный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 dirty="0">
                          <a:effectLst/>
                          <a:latin typeface="inherit"/>
                        </a:rPr>
                        <a:t>любой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>
                          <a:effectLst/>
                          <a:latin typeface="inherit"/>
                        </a:rPr>
                        <a:t>быстрая разведка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 dirty="0">
                          <a:effectLst/>
                          <a:latin typeface="inherit"/>
                        </a:rPr>
                        <a:t>медиана / мода по страте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729762344"/>
                  </a:ext>
                </a:extLst>
              </a:tr>
              <a:tr h="320813"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 dirty="0">
                          <a:effectLst/>
                          <a:latin typeface="inherit"/>
                        </a:rPr>
                        <a:t>5–15 %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 dirty="0">
                          <a:effectLst/>
                          <a:latin typeface="inherit"/>
                        </a:rPr>
                        <a:t>числовой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>
                          <a:effectLst/>
                          <a:latin typeface="inherit"/>
                        </a:rPr>
                        <a:t>≥ 1 000 строк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 dirty="0">
                          <a:effectLst/>
                          <a:latin typeface="inherit"/>
                        </a:rPr>
                        <a:t>прогнозная модель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dirty="0">
                          <a:effectLst/>
                          <a:latin typeface="inherit"/>
                        </a:rPr>
                        <a:t>KNN (k=5)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970955528"/>
                  </a:ext>
                </a:extLst>
              </a:tr>
              <a:tr h="479018"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>
                          <a:effectLst/>
                          <a:latin typeface="inherit"/>
                        </a:rPr>
                        <a:t>5–15 %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>
                          <a:effectLst/>
                          <a:latin typeface="inherit"/>
                        </a:rPr>
                        <a:t>категориальный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>
                          <a:effectLst/>
                          <a:latin typeface="inherit"/>
                        </a:rPr>
                        <a:t>≥ 1 000 строк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>
                          <a:effectLst/>
                          <a:latin typeface="inherit"/>
                        </a:rPr>
                        <a:t>прогнозная модель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 dirty="0">
                          <a:effectLst/>
                          <a:latin typeface="inherit"/>
                        </a:rPr>
                        <a:t>пропорциональное заполнение (</a:t>
                      </a:r>
                      <a:r>
                        <a:rPr lang="en-US" sz="1200" dirty="0">
                          <a:effectLst/>
                          <a:latin typeface="inherit"/>
                        </a:rPr>
                        <a:t>One-Hot + KNN)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037220083"/>
                  </a:ext>
                </a:extLst>
              </a:tr>
              <a:tr h="479018"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>
                          <a:effectLst/>
                          <a:latin typeface="inherit"/>
                        </a:rPr>
                        <a:t>15–30 %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>
                          <a:effectLst/>
                          <a:latin typeface="inherit"/>
                        </a:rPr>
                        <a:t>смешанные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>
                          <a:effectLst/>
                          <a:latin typeface="inherit"/>
                        </a:rPr>
                        <a:t>≥ 1 000 строк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 dirty="0">
                          <a:effectLst/>
                          <a:latin typeface="inherit"/>
                        </a:rPr>
                        <a:t>интерпретируемая модель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dirty="0">
                          <a:effectLst/>
                          <a:latin typeface="inherit"/>
                        </a:rPr>
                        <a:t>MICE (10 </a:t>
                      </a:r>
                      <a:r>
                        <a:rPr lang="ru-RU" sz="1200" dirty="0">
                          <a:effectLst/>
                          <a:latin typeface="inherit"/>
                        </a:rPr>
                        <a:t>итераций, </a:t>
                      </a:r>
                      <a:r>
                        <a:rPr lang="en-US" sz="1200" dirty="0" err="1">
                          <a:effectLst/>
                          <a:latin typeface="inherit"/>
                        </a:rPr>
                        <a:t>BayesianRidge</a:t>
                      </a:r>
                      <a:r>
                        <a:rPr lang="en-US" sz="1200" dirty="0">
                          <a:effectLst/>
                          <a:latin typeface="inherit"/>
                        </a:rPr>
                        <a:t>)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015786596"/>
                  </a:ext>
                </a:extLst>
              </a:tr>
              <a:tr h="473200"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>
                          <a:effectLst/>
                          <a:latin typeface="inherit"/>
                        </a:rPr>
                        <a:t>15–30 %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>
                          <a:effectLst/>
                          <a:latin typeface="inherit"/>
                        </a:rPr>
                        <a:t>смешанные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>
                          <a:effectLst/>
                          <a:latin typeface="inherit"/>
                        </a:rPr>
                        <a:t>≥ 10 000 строк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>
                          <a:effectLst/>
                          <a:latin typeface="inherit"/>
                        </a:rPr>
                        <a:t>высокая точность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dirty="0">
                          <a:effectLst/>
                          <a:latin typeface="inherit"/>
                        </a:rPr>
                        <a:t>Deep Imputation (</a:t>
                      </a:r>
                      <a:r>
                        <a:rPr lang="ru-RU" sz="1200" dirty="0" err="1">
                          <a:effectLst/>
                          <a:latin typeface="inherit"/>
                        </a:rPr>
                        <a:t>автоэнкодер</a:t>
                      </a:r>
                      <a:r>
                        <a:rPr lang="ru-RU" sz="1200" dirty="0">
                          <a:effectLst/>
                          <a:latin typeface="inherit"/>
                        </a:rPr>
                        <a:t> или </a:t>
                      </a:r>
                      <a:r>
                        <a:rPr lang="en-US" sz="1200" dirty="0">
                          <a:effectLst/>
                          <a:latin typeface="inherit"/>
                        </a:rPr>
                        <a:t>VAE)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253269390"/>
                  </a:ext>
                </a:extLst>
              </a:tr>
              <a:tr h="1203052"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>
                          <a:effectLst/>
                          <a:latin typeface="inherit"/>
                        </a:rPr>
                        <a:t>&gt; 30 %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 dirty="0">
                          <a:effectLst/>
                          <a:latin typeface="inherit"/>
                        </a:rPr>
                        <a:t>любой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>
                          <a:effectLst/>
                          <a:latin typeface="inherit"/>
                        </a:rPr>
                        <a:t>любой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 dirty="0">
                          <a:effectLst/>
                          <a:latin typeface="inherit"/>
                        </a:rPr>
                        <a:t>критичные пропуски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 dirty="0">
                          <a:effectLst/>
                          <a:latin typeface="inherit"/>
                        </a:rPr>
                        <a:t>сначала «</a:t>
                      </a:r>
                      <a:r>
                        <a:rPr lang="ru-RU" sz="1200" dirty="0" err="1">
                          <a:effectLst/>
                          <a:latin typeface="inherit"/>
                        </a:rPr>
                        <a:t>missing-indicator</a:t>
                      </a:r>
                      <a:r>
                        <a:rPr lang="ru-RU" sz="1200" dirty="0">
                          <a:effectLst/>
                          <a:latin typeface="inherit"/>
                        </a:rPr>
                        <a:t>» + отдельная модель; если пропуски информативны — MNAR-модели (</a:t>
                      </a:r>
                      <a:r>
                        <a:rPr lang="ru-RU" sz="1200" dirty="0" err="1">
                          <a:effectLst/>
                          <a:latin typeface="inherit"/>
                        </a:rPr>
                        <a:t>Heckman</a:t>
                      </a:r>
                      <a:r>
                        <a:rPr lang="ru-RU" sz="1200" dirty="0">
                          <a:effectLst/>
                          <a:latin typeface="inherit"/>
                        </a:rPr>
                        <a:t>, </a:t>
                      </a:r>
                      <a:r>
                        <a:rPr lang="ru-RU" sz="1200" dirty="0" err="1">
                          <a:effectLst/>
                          <a:latin typeface="inherit"/>
                        </a:rPr>
                        <a:t>selection</a:t>
                      </a:r>
                      <a:r>
                        <a:rPr lang="ru-RU" sz="1200" dirty="0">
                          <a:effectLst/>
                          <a:latin typeface="inherit"/>
                        </a:rPr>
                        <a:t> </a:t>
                      </a:r>
                      <a:r>
                        <a:rPr lang="ru-RU" sz="1200" dirty="0" err="1">
                          <a:effectLst/>
                          <a:latin typeface="inherit"/>
                        </a:rPr>
                        <a:t>models</a:t>
                      </a:r>
                      <a:r>
                        <a:rPr lang="ru-RU" sz="1200" dirty="0">
                          <a:effectLst/>
                          <a:latin typeface="inherit"/>
                        </a:rPr>
                        <a:t>) или сбор дополнительных данных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77258804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gradFill flip="none" rotWithShape="0">
          <a:gsLst>
            <a:gs pos="0">
              <a:srgbClr val="C7D5FC"/>
            </a:gs>
            <a:gs pos="0">
              <a:srgbClr val="C7D5FC"/>
            </a:gs>
            <a:gs pos="55000">
              <a:srgbClr val="D8E1FD"/>
            </a:gs>
            <a:gs pos="62000">
              <a:srgbClr val="D5DFFD"/>
            </a:gs>
            <a:gs pos="100000">
              <a:srgbClr val="D8E1FD"/>
            </a:gs>
            <a:gs pos="100000">
              <a:srgbClr val="FFF2C6"/>
            </a:gs>
          </a:gsLst>
          <a:lin ang="7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52073" y="45172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852073" y="45172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052098" y="45172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052098" y="45172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252123" y="45172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252123" y="45172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452148" y="45172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452148" y="45172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48711" y="11922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648711" y="11922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48711" y="99222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648711" y="99222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8711" y="7921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648711" y="7921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48711" y="59217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648711" y="59217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86130" y="692150"/>
            <a:ext cx="5078203" cy="2105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Детектирование выбросов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04197" y="658115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8"/>
          <p:cNvSpPr/>
          <p:nvPr/>
        </p:nvSpPr>
        <p:spPr>
          <a:xfrm>
            <a:off x="304197" y="658115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04197" y="638113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304197" y="638113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04197" y="618110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4" name="Text 22"/>
          <p:cNvSpPr/>
          <p:nvPr/>
        </p:nvSpPr>
        <p:spPr>
          <a:xfrm>
            <a:off x="304197" y="618110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04197" y="598108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6" name="Text 24"/>
          <p:cNvSpPr/>
          <p:nvPr/>
        </p:nvSpPr>
        <p:spPr>
          <a:xfrm>
            <a:off x="304197" y="598108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04197" y="57287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8" name="Text 26"/>
          <p:cNvSpPr/>
          <p:nvPr/>
        </p:nvSpPr>
        <p:spPr>
          <a:xfrm>
            <a:off x="304197" y="57287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04197" y="55286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0" name="Text 28"/>
          <p:cNvSpPr/>
          <p:nvPr/>
        </p:nvSpPr>
        <p:spPr>
          <a:xfrm>
            <a:off x="304197" y="55286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04197" y="53286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2" name="Text 30"/>
          <p:cNvSpPr/>
          <p:nvPr/>
        </p:nvSpPr>
        <p:spPr>
          <a:xfrm>
            <a:off x="304197" y="53286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04197" y="512862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4" name="Text 32"/>
          <p:cNvSpPr/>
          <p:nvPr/>
        </p:nvSpPr>
        <p:spPr>
          <a:xfrm>
            <a:off x="304197" y="512862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3754341" y="520302"/>
            <a:ext cx="4236501" cy="5107037"/>
          </a:xfrm>
          <a:prstGeom prst="rect">
            <a:avLst/>
          </a:prstGeom>
          <a:solidFill>
            <a:srgbClr val="A4CCEE"/>
          </a:solidFill>
          <a:ln/>
        </p:spPr>
      </p:sp>
      <p:sp>
        <p:nvSpPr>
          <p:cNvPr id="36" name="Text 34"/>
          <p:cNvSpPr/>
          <p:nvPr/>
        </p:nvSpPr>
        <p:spPr>
          <a:xfrm>
            <a:off x="13754341" y="520302"/>
            <a:ext cx="4236501" cy="510703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918213" y="1170143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918213" y="1170143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994612" y="1210681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40" name="Text 38"/>
          <p:cNvSpPr/>
          <p:nvPr/>
        </p:nvSpPr>
        <p:spPr>
          <a:xfrm>
            <a:off x="994612" y="1210681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918213" y="3279453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918213" y="3279453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994612" y="3319991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44" name="Text 42"/>
          <p:cNvSpPr/>
          <p:nvPr/>
        </p:nvSpPr>
        <p:spPr>
          <a:xfrm>
            <a:off x="994612" y="3319991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924323" y="5388764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924323" y="5388764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000722" y="5429302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48" name="Text 46"/>
          <p:cNvSpPr/>
          <p:nvPr/>
        </p:nvSpPr>
        <p:spPr>
          <a:xfrm>
            <a:off x="1000722" y="5429302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1" name="Text 47"/>
          <p:cNvSpPr/>
          <p:nvPr/>
        </p:nvSpPr>
        <p:spPr>
          <a:xfrm>
            <a:off x="1185448" y="1129380"/>
            <a:ext cx="3835409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Методы детектирования</a:t>
            </a:r>
            <a:endParaRPr lang="en-US" sz="1600" dirty="0"/>
          </a:p>
        </p:txBody>
      </p:sp>
      <p:sp>
        <p:nvSpPr>
          <p:cNvPr id="52" name="Text 48"/>
          <p:cNvSpPr/>
          <p:nvPr/>
        </p:nvSpPr>
        <p:spPr>
          <a:xfrm>
            <a:off x="926883" y="1590437"/>
            <a:ext cx="9244638" cy="30777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Можно использовать z-score, IQR, MAD, DBSCAN и Isolation Forest для детектирования выбросов.</a:t>
            </a:r>
            <a:endParaRPr lang="en-US" sz="1600" dirty="0"/>
          </a:p>
        </p:txBody>
      </p:sp>
      <p:sp>
        <p:nvSpPr>
          <p:cNvPr id="53" name="Text 49"/>
          <p:cNvSpPr/>
          <p:nvPr/>
        </p:nvSpPr>
        <p:spPr>
          <a:xfrm>
            <a:off x="1185448" y="3238690"/>
            <a:ext cx="3835409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Визуализация</a:t>
            </a:r>
            <a:endParaRPr lang="en-US" sz="1600" dirty="0"/>
          </a:p>
        </p:txBody>
      </p:sp>
      <p:sp>
        <p:nvSpPr>
          <p:cNvPr id="54" name="Text 50"/>
          <p:cNvSpPr/>
          <p:nvPr/>
        </p:nvSpPr>
        <p:spPr>
          <a:xfrm>
            <a:off x="926882" y="3699907"/>
            <a:ext cx="9244639" cy="30777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Визуализация выбросов может быть выполнена с помощью boxplot, scatter plot и LOF-heatmap.</a:t>
            </a:r>
            <a:endParaRPr lang="en-US" sz="1600" dirty="0"/>
          </a:p>
        </p:txBody>
      </p:sp>
      <p:sp>
        <p:nvSpPr>
          <p:cNvPr id="55" name="Text 51"/>
          <p:cNvSpPr/>
          <p:nvPr/>
        </p:nvSpPr>
        <p:spPr>
          <a:xfrm>
            <a:off x="1191558" y="5348001"/>
            <a:ext cx="3835409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Пример</a:t>
            </a:r>
            <a:endParaRPr lang="en-US" sz="1600" dirty="0"/>
          </a:p>
        </p:txBody>
      </p:sp>
      <p:sp>
        <p:nvSpPr>
          <p:cNvPr id="56" name="Text 52"/>
          <p:cNvSpPr/>
          <p:nvPr/>
        </p:nvSpPr>
        <p:spPr>
          <a:xfrm>
            <a:off x="933233" y="5809377"/>
            <a:ext cx="8719814" cy="30777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Например, Isolation Forest может выявить 2% аномальных транзакций с precision@100 = 0.94.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75DC271-ABA7-4929-8EA1-6485B4DE8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92" y="1209963"/>
            <a:ext cx="5526088" cy="360675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41F9CB-90C3-4731-A7F5-3BDA47DDE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329" y="1105383"/>
            <a:ext cx="5737947" cy="381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99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7D29D01-C65D-4D47-AFEC-D2F24B698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30" y="507999"/>
            <a:ext cx="8835235" cy="562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60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habrastorage.org/r/w1560/files/aef/703/336/aef703336cbf42feabe289b0c849dc2b.png">
            <a:extLst>
              <a:ext uri="{FF2B5EF4-FFF2-40B4-BE49-F238E27FC236}">
                <a16:creationId xmlns:a16="http://schemas.microsoft.com/office/drawing/2014/main" id="{C7E45C78-94E9-4369-B6A6-AFC5B33E5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836" y="197052"/>
            <a:ext cx="6686839" cy="646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138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heatmap in R: Setting Fixed Limits of Heatmap Legend - Stack Overflow">
            <a:extLst>
              <a:ext uri="{FF2B5EF4-FFF2-40B4-BE49-F238E27FC236}">
                <a16:creationId xmlns:a16="http://schemas.microsoft.com/office/drawing/2014/main" id="{84470D9E-72A9-45A5-A351-545C44E67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371600"/>
            <a:ext cx="6667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597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gradFill flip="none" rotWithShape="0">
          <a:gsLst>
            <a:gs pos="0">
              <a:srgbClr val="FFF2C6"/>
            </a:gs>
            <a:gs pos="66000">
              <a:srgbClr val="D8E1FD"/>
            </a:gs>
            <a:gs pos="92000">
              <a:srgbClr val="C7D5FC"/>
            </a:gs>
            <a:gs pos="100000">
              <a:srgbClr val="A1D9F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23615" y="5588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23615" y="5588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23640" y="5588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823640" y="5588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23665" y="5588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023665" y="5588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223690" y="5588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223690" y="5588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20253" y="129935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420253" y="129935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20253" y="109932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420253" y="109932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20253" y="89930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20253" y="89930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0253" y="69927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20253" y="69927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4370" y="558800"/>
            <a:ext cx="5421630" cy="1470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Robust-обработка выбросов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46289" y="2055854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46289" y="2055854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13079" y="2096392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813079" y="2096392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62460" y="4296931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62460" y="4296931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29250" y="4337469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829250" y="4337469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010920" y="2128520"/>
            <a:ext cx="4563110" cy="4267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Методы обработки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940435" y="2436495"/>
            <a:ext cx="4563110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Можно использовать Winsorization или преобразования, такие как log, Box-Cox и Yeo-Johnson, для обработки выбросов.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057564" y="4251335"/>
            <a:ext cx="4234180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Пример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924214" y="4441200"/>
            <a:ext cx="4672965" cy="17024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Например, после логарифмирования доходов коэффициент вариации снижается с 2.3 до 0.9, что делает модель более устойчивой к экстремумам.</a:t>
            </a:r>
            <a:endParaRPr lang="en-US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70C50D-60BE-4ADC-8A13-FEC16F8DC256}"/>
              </a:ext>
            </a:extLst>
          </p:cNvPr>
          <p:cNvSpPr txBox="1"/>
          <p:nvPr/>
        </p:nvSpPr>
        <p:spPr>
          <a:xfrm>
            <a:off x="5911273" y="2426796"/>
            <a:ext cx="61606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b="1" dirty="0" err="1"/>
              <a:t>Winsorization</a:t>
            </a:r>
            <a:r>
              <a:rPr lang="ru-RU" dirty="0"/>
              <a:t> – обрезать хвосты по </a:t>
            </a:r>
            <a:r>
              <a:rPr lang="ru-RU" dirty="0" err="1"/>
              <a:t>процентилям</a:t>
            </a:r>
            <a:r>
              <a:rPr lang="ru-RU" dirty="0"/>
              <a:t>, а не выбрасывать.</a:t>
            </a:r>
          </a:p>
          <a:p>
            <a:pPr fontAlgn="base"/>
            <a:r>
              <a:rPr lang="ru-RU" b="1" dirty="0" err="1"/>
              <a:t>log</a:t>
            </a:r>
            <a:r>
              <a:rPr lang="ru-RU" dirty="0"/>
              <a:t> – сжать правый хвост логарифмом (для положительных данных).</a:t>
            </a:r>
          </a:p>
          <a:p>
            <a:pPr fontAlgn="base"/>
            <a:r>
              <a:rPr lang="ru-RU" b="1" dirty="0" err="1"/>
              <a:t>Box-Cox</a:t>
            </a:r>
            <a:r>
              <a:rPr lang="ru-RU" dirty="0"/>
              <a:t> – подобрать степенное преобразование, </a:t>
            </a:r>
            <a:r>
              <a:rPr lang="ru-RU" dirty="0" err="1"/>
              <a:t>максимизируя</a:t>
            </a:r>
            <a:r>
              <a:rPr lang="ru-RU" dirty="0"/>
              <a:t> нормальность (только &gt;0).</a:t>
            </a:r>
          </a:p>
          <a:p>
            <a:pPr fontAlgn="base"/>
            <a:r>
              <a:rPr lang="ru-RU" b="1" dirty="0" err="1"/>
              <a:t>Yeo-Johnson</a:t>
            </a:r>
            <a:r>
              <a:rPr lang="ru-RU" dirty="0"/>
              <a:t> – то же, что </a:t>
            </a:r>
            <a:r>
              <a:rPr lang="ru-RU" dirty="0" err="1"/>
              <a:t>Box-Cox</a:t>
            </a:r>
            <a:r>
              <a:rPr lang="ru-RU" dirty="0"/>
              <a:t>, но работает с любыми числами и нулями.</a:t>
            </a:r>
          </a:p>
          <a:p>
            <a:br>
              <a:rPr lang="ru-RU" dirty="0"/>
            </a:br>
            <a:endParaRPr lang="ru-RU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8600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74245"/>
            <a:ext cx="10755630" cy="70788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 err="1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Введение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4999990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707EA62-BF92-4DFB-9485-A9FB705E1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12" y="335200"/>
            <a:ext cx="4290579" cy="30938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01536B-BFD0-40E2-8E7F-56A25AA3B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12" y="3429000"/>
            <a:ext cx="5371233" cy="26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21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gradFill flip="none" rotWithShape="0">
          <a:gsLst>
            <a:gs pos="0">
              <a:srgbClr val="C7D5FC"/>
            </a:gs>
            <a:gs pos="42000">
              <a:srgbClr val="C7D5FC"/>
            </a:gs>
            <a:gs pos="56000">
              <a:srgbClr val="D8E1FD"/>
            </a:gs>
            <a:gs pos="100000">
              <a:srgbClr val="D8E1FD"/>
            </a:gs>
            <a:gs pos="100000">
              <a:srgbClr val="FFF2C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208481" y="313589"/>
            <a:ext cx="1228549" cy="1077219"/>
          </a:xfrm>
          <a:prstGeom prst="ellipse">
            <a:avLst/>
          </a:prstGeom>
          <a:solidFill>
            <a:srgbClr val="F9F1DC"/>
          </a:solidFill>
          <a:ln/>
        </p:spPr>
      </p:sp>
      <p:sp>
        <p:nvSpPr>
          <p:cNvPr id="3" name="Text 1"/>
          <p:cNvSpPr/>
          <p:nvPr/>
        </p:nvSpPr>
        <p:spPr>
          <a:xfrm>
            <a:off x="6208481" y="313589"/>
            <a:ext cx="1228549" cy="10772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1622" y="38145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1622" y="38145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31647" y="38145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831647" y="38145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31672" y="38145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031672" y="38145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231697" y="38145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231697" y="38145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28260" y="112198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428260" y="112198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28260" y="92195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28260" y="92195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8260" y="72193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28260" y="72193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28260" y="52190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428260" y="52190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98500" y="563245"/>
            <a:ext cx="6124575" cy="1533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Инструменты очистки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92442" y="1670697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492442" y="1670697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68841" y="1711235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4" name="Text 22"/>
          <p:cNvSpPr/>
          <p:nvPr/>
        </p:nvSpPr>
        <p:spPr>
          <a:xfrm>
            <a:off x="568841" y="1711235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92442" y="3088283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492442" y="3088283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68841" y="3128821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8" name="Text 26"/>
          <p:cNvSpPr/>
          <p:nvPr/>
        </p:nvSpPr>
        <p:spPr>
          <a:xfrm>
            <a:off x="568841" y="3128821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822757" y="4317600"/>
            <a:ext cx="1827211" cy="1688201"/>
          </a:xfrm>
          <a:prstGeom prst="ellipse">
            <a:avLst/>
          </a:prstGeom>
          <a:solidFill>
            <a:srgbClr val="C7D5FC"/>
          </a:solidFill>
          <a:ln/>
        </p:spPr>
      </p:sp>
      <p:sp>
        <p:nvSpPr>
          <p:cNvPr id="30" name="Text 28"/>
          <p:cNvSpPr/>
          <p:nvPr/>
        </p:nvSpPr>
        <p:spPr>
          <a:xfrm>
            <a:off x="6822757" y="4317600"/>
            <a:ext cx="1827211" cy="16882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1" name="Image 0" descr="https://kimi-img.moonshot.cn/pub/slides/slides_tmpl/image/25-08-27-20:04:50-d2nf8oh8bjvh7rlj0b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108" y="-582930"/>
            <a:ext cx="4732102" cy="4900040"/>
          </a:xfrm>
          <a:prstGeom prst="rect">
            <a:avLst/>
          </a:prstGeom>
        </p:spPr>
      </p:pic>
      <p:sp>
        <p:nvSpPr>
          <p:cNvPr id="32" name="Shape 29"/>
          <p:cNvSpPr/>
          <p:nvPr/>
        </p:nvSpPr>
        <p:spPr>
          <a:xfrm>
            <a:off x="492442" y="4479278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3" name="Text 30"/>
          <p:cNvSpPr/>
          <p:nvPr/>
        </p:nvSpPr>
        <p:spPr>
          <a:xfrm>
            <a:off x="492442" y="4479278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568841" y="4519816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5" name="Text 32"/>
          <p:cNvSpPr/>
          <p:nvPr/>
        </p:nvSpPr>
        <p:spPr>
          <a:xfrm>
            <a:off x="568841" y="4519816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492442" y="5660090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7" name="Text 34"/>
          <p:cNvSpPr/>
          <p:nvPr/>
        </p:nvSpPr>
        <p:spPr>
          <a:xfrm>
            <a:off x="492442" y="5660090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568841" y="5700628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9" name="Text 36"/>
          <p:cNvSpPr/>
          <p:nvPr/>
        </p:nvSpPr>
        <p:spPr>
          <a:xfrm>
            <a:off x="568841" y="5700628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951298" y="1603385"/>
            <a:ext cx="5834893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Pandas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988060" y="2003425"/>
            <a:ext cx="6882130" cy="7372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Pandas предоставляет функции, такие как dropna, fillna, clip и query, для очистки данных.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951298" y="3020971"/>
            <a:ext cx="5834892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Sklearn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965200" y="3351530"/>
            <a:ext cx="6882130" cy="7372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Sklearn предлагает SimpleImputer, KNNImputer и IterativeImputer для импутации пропусков.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951298" y="4411966"/>
            <a:ext cx="7516841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Дополнительные инструменты</a:t>
            </a: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988060" y="4812030"/>
            <a:ext cx="1040574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Можно использовать библиотеки, такие как Dirty-cat, missingpy и impyute, для более сложных случаев.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951298" y="5592778"/>
            <a:ext cx="7698670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Пайплайн</a:t>
            </a:r>
            <a:endParaRPr lang="en-US" sz="1600" dirty="0"/>
          </a:p>
        </p:txBody>
      </p:sp>
      <p:sp>
        <p:nvSpPr>
          <p:cNvPr id="47" name="Text 44"/>
          <p:cNvSpPr/>
          <p:nvPr/>
        </p:nvSpPr>
        <p:spPr>
          <a:xfrm>
            <a:off x="988060" y="5993130"/>
            <a:ext cx="1040574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Можно создать пайплайн с использованием ColumnTransformer и Pipeline для автоматизации процесса.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939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Масштабирование и нормализация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C7D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1059579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059579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259604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259604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459629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459629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659654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659654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56216" y="134553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856216" y="134553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56216" y="114550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856216" y="114550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56216" y="94548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856216" y="94548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56217" y="74545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856217" y="74545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08075" y="826770"/>
            <a:ext cx="6337935" cy="14624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Зачем масштабировать признаки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960070" y="192153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960070" y="192153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1036469" y="196207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1036469" y="196207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78815" y="3482340"/>
            <a:ext cx="8752205" cy="1718945"/>
          </a:xfrm>
          <a:prstGeom prst="roundRect">
            <a:avLst/>
          </a:prstGeom>
          <a:solidFill>
            <a:srgbClr val="F9F1DC"/>
          </a:solidFill>
          <a:ln/>
          <a:effectLst>
            <a:outerShdw blurRad="647378" dist="50800" dir="2700000" algn="bl" rotWithShape="0">
              <a:srgbClr val="6D7ECC">
                <a:alpha val="45882"/>
              </a:srgbClr>
            </a:outerShdw>
          </a:effectLst>
        </p:spPr>
      </p:sp>
      <p:sp>
        <p:nvSpPr>
          <p:cNvPr id="25" name="Text 22"/>
          <p:cNvSpPr/>
          <p:nvPr/>
        </p:nvSpPr>
        <p:spPr>
          <a:xfrm>
            <a:off x="678815" y="3482340"/>
            <a:ext cx="8752205" cy="1718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938747" y="3724315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938747" y="3724315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1015146" y="3764853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9" name="Text 26"/>
          <p:cNvSpPr/>
          <p:nvPr/>
        </p:nvSpPr>
        <p:spPr>
          <a:xfrm>
            <a:off x="1015146" y="3764853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920117" y="5382943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920117" y="5382943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996516" y="5423481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3" name="Text 30"/>
          <p:cNvSpPr/>
          <p:nvPr/>
        </p:nvSpPr>
        <p:spPr>
          <a:xfrm>
            <a:off x="996516" y="5423481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1259604" y="1843553"/>
            <a:ext cx="6122428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Чувствительность моделей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1074471" y="2403523"/>
            <a:ext cx="7418366" cy="7386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Многие модели, такие как KNN, SVM и нейронные сети, чувствительны к масштабу признаков. Масштабирование улучшает их производительность.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1280416" y="3667751"/>
            <a:ext cx="7871257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Проблемы без масштабирования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1136772" y="4107808"/>
            <a:ext cx="8018136" cy="7386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Без масштабирования модели могут формировать кластеры только по признакам с большими значениями, что приводит к низкой точности.</a:t>
            </a:r>
            <a:endParaRPr lang="en-US" sz="1600" dirty="0"/>
          </a:p>
        </p:txBody>
      </p:sp>
      <p:sp>
        <p:nvSpPr>
          <p:cNvPr id="39" name="Text 35"/>
          <p:cNvSpPr/>
          <p:nvPr/>
        </p:nvSpPr>
        <p:spPr>
          <a:xfrm>
            <a:off x="1219651" y="5304957"/>
            <a:ext cx="7273186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Пример</a:t>
            </a:r>
            <a:endParaRPr lang="en-US" sz="1600" dirty="0"/>
          </a:p>
        </p:txBody>
      </p:sp>
      <p:sp>
        <p:nvSpPr>
          <p:cNvPr id="40" name="Text 36"/>
          <p:cNvSpPr/>
          <p:nvPr/>
        </p:nvSpPr>
        <p:spPr>
          <a:xfrm>
            <a:off x="1059579" y="5776606"/>
            <a:ext cx="7433258" cy="7386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Например, после стандартизации accuracy k-means может увеличиться с 0.62 до 0.84.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gradFill flip="none" rotWithShape="0">
          <a:gsLst>
            <a:gs pos="0">
              <a:srgbClr val="D9E2FE"/>
            </a:gs>
            <a:gs pos="11000">
              <a:srgbClr val="D9E2FE"/>
            </a:gs>
            <a:gs pos="36000">
              <a:srgbClr val="D9E2FE"/>
            </a:gs>
            <a:gs pos="72000">
              <a:srgbClr val="FFF2C6"/>
            </a:gs>
            <a:gs pos="99000">
              <a:srgbClr val="C7D5FC"/>
            </a:gs>
            <a:gs pos="100000">
              <a:srgbClr val="C7D5FC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4505132" y="5747380"/>
            <a:ext cx="7212733" cy="67710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1925" y="914792"/>
            <a:ext cx="8752114" cy="2768066"/>
          </a:xfrm>
          <a:prstGeom prst="roundRect">
            <a:avLst/>
          </a:prstGeom>
          <a:solidFill>
            <a:srgbClr val="F9F1DC"/>
          </a:solidFill>
          <a:ln/>
          <a:effectLst>
            <a:outerShdw blurRad="647378" dist="50800" dir="2700000" algn="bl" rotWithShape="0">
              <a:srgbClr val="6D7ECC">
                <a:alpha val="45882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331925" y="914792"/>
            <a:ext cx="8752114" cy="276806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91669" y="1156612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1669" y="1156612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68068" y="1197150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9" name="Text 7"/>
          <p:cNvSpPr/>
          <p:nvPr/>
        </p:nvSpPr>
        <p:spPr>
          <a:xfrm>
            <a:off x="668068" y="1197150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773750" y="116241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773750" y="116241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850149" y="120295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13" name="Text 11"/>
          <p:cNvSpPr/>
          <p:nvPr/>
        </p:nvSpPr>
        <p:spPr>
          <a:xfrm>
            <a:off x="4850149" y="120295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86275" y="42407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886275" y="42407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086300" y="42407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1086300" y="42407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286325" y="42407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1286325" y="42407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486350" y="42407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1486350" y="42407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82913" y="49812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682913" y="49812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82913" y="478125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682913" y="478125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82913" y="45812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682913" y="45812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82913" y="43812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682913" y="43812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34720" y="4448175"/>
            <a:ext cx="6253480" cy="12236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Min-Max scaling</a:t>
            </a:r>
            <a:endParaRPr lang="en-US" sz="1600" dirty="0"/>
          </a:p>
        </p:txBody>
      </p:sp>
      <p:sp>
        <p:nvSpPr>
          <p:cNvPr id="34" name="Text 29"/>
          <p:cNvSpPr/>
          <p:nvPr/>
        </p:nvSpPr>
        <p:spPr>
          <a:xfrm>
            <a:off x="933450" y="1100455"/>
            <a:ext cx="373697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Формула и диапазон</a:t>
            </a:r>
            <a:endParaRPr lang="en-US" sz="1600" dirty="0"/>
          </a:p>
        </p:txBody>
      </p:sp>
      <p:sp>
        <p:nvSpPr>
          <p:cNvPr id="35" name="Text 30"/>
          <p:cNvSpPr/>
          <p:nvPr/>
        </p:nvSpPr>
        <p:spPr>
          <a:xfrm>
            <a:off x="828675" y="1764348"/>
            <a:ext cx="367665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Min-Max scaling преобразует данные в диапазон [0,1] с использованием формулы (x-min)/(max-min).</a:t>
            </a:r>
            <a:endParaRPr lang="en-US" sz="1600" dirty="0"/>
          </a:p>
        </p:txBody>
      </p:sp>
      <p:sp>
        <p:nvSpPr>
          <p:cNvPr id="36" name="Text 31"/>
          <p:cNvSpPr/>
          <p:nvPr/>
        </p:nvSpPr>
        <p:spPr>
          <a:xfrm>
            <a:off x="5115560" y="1106805"/>
            <a:ext cx="3836670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Применение</a:t>
            </a:r>
            <a:endParaRPr lang="en-US" sz="1600" dirty="0"/>
          </a:p>
        </p:txBody>
      </p:sp>
      <p:sp>
        <p:nvSpPr>
          <p:cNvPr id="37" name="Text 32"/>
          <p:cNvSpPr/>
          <p:nvPr/>
        </p:nvSpPr>
        <p:spPr>
          <a:xfrm>
            <a:off x="5010785" y="1770063"/>
            <a:ext cx="3650615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Этот метод подходит для нейросетей и изображений, но чувствителен к выбросам.</a:t>
            </a:r>
            <a:endParaRPr lang="en-US" sz="1600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4ADF1713-D045-44DF-971D-763207EA7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149" y="3930485"/>
            <a:ext cx="6629400" cy="25431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gradFill flip="none" rotWithShape="0">
          <a:gsLst>
            <a:gs pos="0">
              <a:srgbClr val="FFF2C6"/>
            </a:gs>
            <a:gs pos="51000">
              <a:srgbClr val="D8E1FD"/>
            </a:gs>
            <a:gs pos="83000">
              <a:srgbClr val="D8E1FD"/>
            </a:gs>
            <a:gs pos="99000">
              <a:srgbClr val="C7D5FC"/>
            </a:gs>
            <a:gs pos="100000">
              <a:srgbClr val="C7D5FC"/>
            </a:gs>
          </a:gsLst>
          <a:lin ang="7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939718" y="323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939718" y="323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139743" y="323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6139743" y="323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339768" y="323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6339768" y="323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539793" y="3236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6539793" y="3236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736356" y="106420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5736356" y="106420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736356" y="86417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736356" y="86417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736356" y="66414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736356" y="66414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736356" y="4641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736356" y="4641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004560" y="530225"/>
            <a:ext cx="5942330" cy="77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Z-score стандартизация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709664" y="4946665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5709664" y="4946665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786063" y="4987203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5786063" y="4987203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5709664" y="147773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5709664" y="147773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5786063" y="151827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7" name="Text 24"/>
          <p:cNvSpPr/>
          <p:nvPr/>
        </p:nvSpPr>
        <p:spPr>
          <a:xfrm>
            <a:off x="5786063" y="151827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5709664" y="3201496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5709664" y="320149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5786063" y="3242034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1" name="Text 28"/>
          <p:cNvSpPr/>
          <p:nvPr/>
        </p:nvSpPr>
        <p:spPr>
          <a:xfrm>
            <a:off x="5786063" y="3242034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6002020" y="1406525"/>
            <a:ext cx="587184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Формула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6000115" y="1852930"/>
            <a:ext cx="5942330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Z-score стандартизация преобразует данные с использованием формулы (x-μ)/σ, где μ — среднее, а σ — стандартное отклонение.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6000115" y="3134995"/>
            <a:ext cx="587438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Преимущества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5938520" y="3534410"/>
            <a:ext cx="5942330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Этот метод устойчив к масштабу, но не к выбросам. Подходит для линейных моделей и PCA.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6000115" y="4879975"/>
            <a:ext cx="587438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Пример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5938520" y="5279390"/>
            <a:ext cx="5942330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Например, после стандартизации коэффициенты лог-регрессии можно интерпретировать как изменение шансов на 1 σ.</a:t>
            </a:r>
            <a:endParaRPr lang="en-US" sz="1600" dirty="0"/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D03EEC94-918C-40D4-9D11-2E8D3B81C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" y="2284208"/>
            <a:ext cx="4885254" cy="183457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gradFill flip="none" rotWithShape="0">
          <a:gsLst>
            <a:gs pos="0">
              <a:srgbClr val="C7D5FC"/>
            </a:gs>
            <a:gs pos="0">
              <a:srgbClr val="D8E1FD"/>
            </a:gs>
            <a:gs pos="0">
              <a:srgbClr val="C7D5FC"/>
            </a:gs>
            <a:gs pos="33000">
              <a:srgbClr val="D5DFFD"/>
            </a:gs>
            <a:gs pos="100000">
              <a:srgbClr val="D8E1FD"/>
            </a:gs>
            <a:gs pos="100000">
              <a:srgbClr val="FFF2C6"/>
            </a:gs>
          </a:gsLst>
          <a:lin ang="7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1097" y="397692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61097" y="397692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1122" y="397692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61122" y="397692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61147" y="397692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961147" y="397692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61172" y="397692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161172" y="397692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57734" y="471744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357734" y="471744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57735" y="451742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357735" y="451742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57735" y="431739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357735" y="431739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57735" y="411737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357735" y="411737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94895" y="5081960"/>
            <a:ext cx="320370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Robust scaling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216332" y="3712778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216332" y="3712778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292731" y="3753316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7292731" y="3753316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7675188" y="3645466"/>
            <a:ext cx="3835409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Robust scaling</a:t>
            </a: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7145655" y="4152900"/>
            <a:ext cx="4477385" cy="18853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Robust scaling использует медиану и IQR для масштабирования данных, что делает его устойчивым к выбросам.</a:t>
            </a:r>
            <a:endParaRPr lang="en-US" sz="1600" dirty="0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3B11819-40F0-453B-A9ED-9E31C8CFE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84" y="696036"/>
            <a:ext cx="7934325" cy="26765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gradFill flip="none" rotWithShape="0">
          <a:gsLst>
            <a:gs pos="0">
              <a:srgbClr val="D8E1FD"/>
            </a:gs>
            <a:gs pos="0">
              <a:srgbClr val="C7D5FC"/>
            </a:gs>
            <a:gs pos="0">
              <a:srgbClr val="FFF2C6"/>
            </a:gs>
            <a:gs pos="0">
              <a:srgbClr val="F2ECD9"/>
            </a:gs>
            <a:gs pos="49000">
              <a:srgbClr val="D8E1FD"/>
            </a:gs>
            <a:gs pos="100000">
              <a:srgbClr val="D8E1F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2-d2nf8mh8bjvh7rlj0am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335" y="222978"/>
            <a:ext cx="7217149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67840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067840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267865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267865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467890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467890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667915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667915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64477" y="147270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864477" y="147270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64477" y="127267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864477" y="127267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64477" y="107264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864477" y="107264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64477" y="8726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864477" y="8726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53160" y="932180"/>
            <a:ext cx="8193405" cy="16459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Unit vector scaling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962750" y="2531093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962750" y="2531093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1054161" y="2582177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1054161" y="2582177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962750" y="4671585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962750" y="4671585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054161" y="4722669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7" name="Text 24"/>
          <p:cNvSpPr/>
          <p:nvPr/>
        </p:nvSpPr>
        <p:spPr>
          <a:xfrm>
            <a:off x="1054161" y="4722669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1271270" y="2494915"/>
            <a:ext cx="458724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Цель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1304290" y="3008630"/>
            <a:ext cx="4837430" cy="5060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Unit vector scaling нормализует векторы до единичной длины, что сохраняет углы между векторами.</a:t>
            </a: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1271270" y="4635500"/>
            <a:ext cx="458724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Применение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1304290" y="5149215"/>
            <a:ext cx="4837430" cy="5060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Этот метод подходит для текстовых данных и спектральных методов, например, для TF-IDF.</a:t>
            </a:r>
            <a:endParaRPr lang="en-US" sz="1600" dirty="0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48B25F8-EC09-40C2-9E7A-15138DA1E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905" y="1897023"/>
            <a:ext cx="6276975" cy="3505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gradFill flip="none" rotWithShape="0">
          <a:gsLst>
            <a:gs pos="0">
              <a:srgbClr val="C7D5FC"/>
            </a:gs>
            <a:gs pos="29000">
              <a:srgbClr val="C7D5FC"/>
            </a:gs>
            <a:gs pos="49000">
              <a:srgbClr val="FFF7DD"/>
            </a:gs>
            <a:gs pos="83000">
              <a:srgbClr val="D8E1FD"/>
            </a:gs>
            <a:gs pos="100000">
              <a:srgbClr val="D8E1FD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07664" y="3773157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207664" y="3773157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284063" y="3813695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5" name="Text 3"/>
          <p:cNvSpPr/>
          <p:nvPr/>
        </p:nvSpPr>
        <p:spPr>
          <a:xfrm>
            <a:off x="4284063" y="3813695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306882" y="108852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306882" y="108852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383281" y="112906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9" name="Text 7"/>
          <p:cNvSpPr/>
          <p:nvPr/>
        </p:nvSpPr>
        <p:spPr>
          <a:xfrm>
            <a:off x="8383281" y="112906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769099" y="38735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9"/>
          <p:cNvSpPr/>
          <p:nvPr/>
        </p:nvSpPr>
        <p:spPr>
          <a:xfrm>
            <a:off x="769099" y="38735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969124" y="38735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1"/>
          <p:cNvSpPr/>
          <p:nvPr/>
        </p:nvSpPr>
        <p:spPr>
          <a:xfrm>
            <a:off x="969124" y="38735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69149" y="38735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3"/>
          <p:cNvSpPr/>
          <p:nvPr/>
        </p:nvSpPr>
        <p:spPr>
          <a:xfrm>
            <a:off x="1169149" y="38735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1369174" y="38735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5"/>
          <p:cNvSpPr/>
          <p:nvPr/>
        </p:nvSpPr>
        <p:spPr>
          <a:xfrm>
            <a:off x="1369174" y="38735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565737" y="461406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7"/>
          <p:cNvSpPr/>
          <p:nvPr/>
        </p:nvSpPr>
        <p:spPr>
          <a:xfrm>
            <a:off x="565737" y="461406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8"/>
          <p:cNvSpPr/>
          <p:nvPr/>
        </p:nvSpPr>
        <p:spPr>
          <a:xfrm>
            <a:off x="565737" y="441404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3" name="Text 19"/>
          <p:cNvSpPr/>
          <p:nvPr/>
        </p:nvSpPr>
        <p:spPr>
          <a:xfrm>
            <a:off x="565737" y="441404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565737" y="421401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5" name="Text 21"/>
          <p:cNvSpPr/>
          <p:nvPr/>
        </p:nvSpPr>
        <p:spPr>
          <a:xfrm>
            <a:off x="565737" y="421401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2"/>
          <p:cNvSpPr/>
          <p:nvPr/>
        </p:nvSpPr>
        <p:spPr>
          <a:xfrm>
            <a:off x="565737" y="40139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3"/>
          <p:cNvSpPr/>
          <p:nvPr/>
        </p:nvSpPr>
        <p:spPr>
          <a:xfrm>
            <a:off x="565737" y="40139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815340" y="4079875"/>
            <a:ext cx="3196590" cy="20834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Quantile transformation</a:t>
            </a: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4207029" y="5375897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4207029" y="5375897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4283428" y="5416435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2" name="Text 28"/>
          <p:cNvSpPr/>
          <p:nvPr/>
        </p:nvSpPr>
        <p:spPr>
          <a:xfrm>
            <a:off x="4283428" y="5416435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8610600" y="1015365"/>
            <a:ext cx="319659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Цель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8409305" y="1816735"/>
            <a:ext cx="3505835" cy="12985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Quantile transformation преобразует данные в равномерное или нормальное распределение через эмпирическую функцию распределения.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4511675" y="3717925"/>
            <a:ext cx="699198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Преимущества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4309745" y="4131945"/>
            <a:ext cx="7106920" cy="5060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Этот метод устойчив к выбросам и сохраняет ранги. Подходит для улучшения моделей классификации.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4511040" y="5320665"/>
            <a:ext cx="700659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Пример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4309110" y="5734685"/>
            <a:ext cx="7106920" cy="5060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Например, после Quantile transformation ROC-AUC модели оттока может увеличиться с 0.77 до 0.81.</a:t>
            </a:r>
            <a:endParaRPr lang="en-US" sz="1600" dirty="0"/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8833EC0F-6266-4DBE-87DC-2A4F4FD5D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99" y="370659"/>
            <a:ext cx="6448425" cy="27051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gradFill flip="none" rotWithShape="0">
          <a:gsLst>
            <a:gs pos="0">
              <a:srgbClr val="F9F1DC"/>
            </a:gs>
            <a:gs pos="99000">
              <a:srgbClr val="C7D5FC"/>
            </a:gs>
            <a:gs pos="100000">
              <a:srgbClr val="A1D9F1"/>
            </a:gs>
            <a:gs pos="100000">
              <a:srgbClr val="72C5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738662" y="1173027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738662" y="1173027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815061" y="1213565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6" name="Text 3"/>
          <p:cNvSpPr/>
          <p:nvPr/>
        </p:nvSpPr>
        <p:spPr>
          <a:xfrm>
            <a:off x="5815061" y="1213565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795231" y="6454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795231" y="6454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995256" y="6454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995256" y="6454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195281" y="6454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2195281" y="6454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395306" y="6454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2395306" y="6454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591868" y="138601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1591868" y="138601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591868" y="118599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1591868" y="118599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591868" y="9859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1591868" y="9859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591868" y="78594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2" name="Text 19"/>
          <p:cNvSpPr/>
          <p:nvPr/>
        </p:nvSpPr>
        <p:spPr>
          <a:xfrm>
            <a:off x="1591868" y="78594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861820" y="653415"/>
            <a:ext cx="3030220" cy="18726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PowerTransformer в sklearn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8822203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5" name="Text 22"/>
          <p:cNvSpPr/>
          <p:nvPr/>
        </p:nvSpPr>
        <p:spPr>
          <a:xfrm>
            <a:off x="8822203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9022228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4"/>
          <p:cNvSpPr/>
          <p:nvPr/>
        </p:nvSpPr>
        <p:spPr>
          <a:xfrm>
            <a:off x="9022228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9222253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6"/>
          <p:cNvSpPr/>
          <p:nvPr/>
        </p:nvSpPr>
        <p:spPr>
          <a:xfrm>
            <a:off x="9222253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9422278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1" name="Text 28"/>
          <p:cNvSpPr/>
          <p:nvPr/>
        </p:nvSpPr>
        <p:spPr>
          <a:xfrm>
            <a:off x="9422278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9622303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3" name="Text 30"/>
          <p:cNvSpPr/>
          <p:nvPr/>
        </p:nvSpPr>
        <p:spPr>
          <a:xfrm>
            <a:off x="9622303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9822328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5" name="Text 32"/>
          <p:cNvSpPr/>
          <p:nvPr/>
        </p:nvSpPr>
        <p:spPr>
          <a:xfrm>
            <a:off x="9822328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10022353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4"/>
          <p:cNvSpPr/>
          <p:nvPr/>
        </p:nvSpPr>
        <p:spPr>
          <a:xfrm>
            <a:off x="10022353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10222378" y="654376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9" name="Text 36"/>
          <p:cNvSpPr/>
          <p:nvPr/>
        </p:nvSpPr>
        <p:spPr>
          <a:xfrm>
            <a:off x="10222378" y="654376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6062661" y="1101874"/>
            <a:ext cx="4505756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PowerTransformer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5638800" y="1571728"/>
            <a:ext cx="4929617" cy="7701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PowerTransformer в sklearn реализует Yeo-Johnson и Box-Cox, автоматически подбирая λ. Это упрощает процесс масштабирования.</a:t>
            </a:r>
            <a:endParaRPr lang="en-US" sz="1600" dirty="0"/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53F7230D-3B6D-4DF6-AE69-C29D9CDBB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256" y="3212519"/>
            <a:ext cx="7096125" cy="28289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A27C076B-2821-4FCE-BC10-5DE3722C2075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693893" cy="1325563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Machine Learning vs. Traditional Programming </a:t>
            </a:r>
            <a:endParaRPr lang="en-US" dirty="0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1191813D-62CD-4118-9CED-C28A41E6E6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1982" y="4023677"/>
            <a:ext cx="5666784" cy="1325563"/>
          </a:xfrm>
          <a:prstGeom prst="rect">
            <a:avLst/>
          </a:prstGeom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F6AC515A-CF1D-4565-B374-D796C5465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1378" y="2117723"/>
            <a:ext cx="5347993" cy="1468191"/>
          </a:xfrm>
          <a:prstGeom prst="rect">
            <a:avLst/>
          </a:prstGeom>
        </p:spPr>
      </p:pic>
      <p:pic>
        <p:nvPicPr>
          <p:cNvPr id="33" name="Image 0" descr="https://kimi-img.moonshot.cn/pub/slides/slides_tmpl/image/25-08-27-20:04:33-d2nf8k98bjvh7rlj0a70.jpg">
            <a:extLst>
              <a:ext uri="{FF2B5EF4-FFF2-40B4-BE49-F238E27FC236}">
                <a16:creationId xmlns:a16="http://schemas.microsoft.com/office/drawing/2014/main" id="{2CC47EAC-FB90-49A5-A150-A2E50E4796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20003"/>
            <a:ext cx="12263122" cy="6898006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47F5FE5F-95A0-43C8-84E9-DC28846930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015" y="3801166"/>
            <a:ext cx="5666784" cy="1325563"/>
          </a:xfrm>
          <a:prstGeom prst="rect">
            <a:avLst/>
          </a:prstGeom>
        </p:spPr>
      </p:pic>
      <p:pic>
        <p:nvPicPr>
          <p:cNvPr id="35" name="Picture 8">
            <a:extLst>
              <a:ext uri="{FF2B5EF4-FFF2-40B4-BE49-F238E27FC236}">
                <a16:creationId xmlns:a16="http://schemas.microsoft.com/office/drawing/2014/main" id="{F795E1BD-D07B-43CB-A7C5-CB358CB16F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9410" y="1533664"/>
            <a:ext cx="5347993" cy="146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4256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gradFill flip="none" rotWithShape="0">
          <a:gsLst>
            <a:gs pos="0">
              <a:srgbClr val="D9E2FE"/>
            </a:gs>
            <a:gs pos="28000">
              <a:srgbClr val="D9E2FE"/>
            </a:gs>
            <a:gs pos="59000">
              <a:srgbClr val="FFF3CC"/>
            </a:gs>
            <a:gs pos="88000">
              <a:srgbClr val="D9E2FE"/>
            </a:gs>
            <a:gs pos="99000">
              <a:srgbClr val="C7D5FC"/>
            </a:gs>
            <a:gs pos="100000">
              <a:srgbClr val="C7D5FC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48234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948234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8259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148259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348284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348284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548309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548309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44872" y="13056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744872" y="13056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44872" y="110563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744872" y="110563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44872" y="90560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744872" y="90560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44872" y="7055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744872" y="7055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13460" y="772795"/>
            <a:ext cx="8935720" cy="15500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Масштабирование категорий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13199" y="4902251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1013199" y="4902251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089598" y="4942789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1089598" y="4942789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013199" y="2541520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1013199" y="2541520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089598" y="2582058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1089598" y="2582058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1471801" y="2474921"/>
            <a:ext cx="477710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One-hot векторы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1508631" y="2874336"/>
            <a:ext cx="4777105" cy="10717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One-hot векторы не требуют масштабирования, но частотные признаки, такие как TF-IDF, могут нуждаться в нормализации.</a:t>
            </a: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1472055" y="4834939"/>
            <a:ext cx="5186654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Target encoding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1508760" y="5234940"/>
            <a:ext cx="5551170" cy="7975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Target encoding заменяет категории на среднее значение целевой переменной по категории, что может улучшить важность признаков.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gradFill flip="none" rotWithShape="0">
          <a:gsLst>
            <a:gs pos="0">
              <a:srgbClr val="F2ECD9"/>
            </a:gs>
            <a:gs pos="7000">
              <a:srgbClr val="D8E1FD"/>
            </a:gs>
            <a:gs pos="59000">
              <a:srgbClr val="FFF2C6"/>
            </a:gs>
            <a:gs pos="75000">
              <a:srgbClr val="D8E1FD"/>
            </a:gs>
            <a:gs pos="86000">
              <a:srgbClr val="C7D5FC"/>
            </a:gs>
            <a:gs pos="100000">
              <a:srgbClr val="C7D5FC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784528" y="29264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784528" y="29264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84553" y="29264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984553" y="29264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84578" y="29264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184578" y="29264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384603" y="29264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384603" y="29264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81166" y="103316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581166" y="103316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81166" y="833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81166" y="833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81166" y="6331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81166" y="6331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81166" y="4330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81166" y="4330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50900" y="546100"/>
            <a:ext cx="5697220" cy="19500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Выбор метода: чек-лист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68020" y="1334183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668020" y="1334183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744419" y="1374721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744419" y="1374721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39348" y="2452554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639348" y="2452554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715747" y="2493092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7" name="Text 24"/>
          <p:cNvSpPr/>
          <p:nvPr/>
        </p:nvSpPr>
        <p:spPr>
          <a:xfrm>
            <a:off x="715747" y="2493092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639348" y="3527234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639348" y="3527234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715747" y="3567772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2" name="Text 28"/>
          <p:cNvSpPr/>
          <p:nvPr/>
        </p:nvSpPr>
        <p:spPr>
          <a:xfrm>
            <a:off x="715747" y="3567772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29"/>
          <p:cNvSpPr/>
          <p:nvPr/>
        </p:nvSpPr>
        <p:spPr>
          <a:xfrm>
            <a:off x="676143" y="4732308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4" name="Text 30"/>
          <p:cNvSpPr/>
          <p:nvPr/>
        </p:nvSpPr>
        <p:spPr>
          <a:xfrm>
            <a:off x="676143" y="4732308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1"/>
          <p:cNvSpPr/>
          <p:nvPr/>
        </p:nvSpPr>
        <p:spPr>
          <a:xfrm>
            <a:off x="752542" y="4772846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6" name="Text 32"/>
          <p:cNvSpPr/>
          <p:nvPr/>
        </p:nvSpPr>
        <p:spPr>
          <a:xfrm>
            <a:off x="752542" y="4772846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973222" y="1267627"/>
            <a:ext cx="5053997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Наличие выбросов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1064861" y="1809635"/>
            <a:ext cx="5289402" cy="9541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Если есть выбросы, лучше использовать Robust scaling или Quantile transformation.</a:t>
            </a:r>
            <a:endParaRPr lang="en-US" sz="1600" dirty="0"/>
          </a:p>
        </p:txBody>
      </p:sp>
      <p:sp>
        <p:nvSpPr>
          <p:cNvPr id="39" name="Text 35"/>
          <p:cNvSpPr/>
          <p:nvPr/>
        </p:nvSpPr>
        <p:spPr>
          <a:xfrm>
            <a:off x="1098204" y="2385242"/>
            <a:ext cx="4281467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Интерпретация</a:t>
            </a:r>
            <a:endParaRPr lang="en-US" sz="1600" dirty="0"/>
          </a:p>
        </p:txBody>
      </p:sp>
      <p:sp>
        <p:nvSpPr>
          <p:cNvPr id="40" name="Text 36"/>
          <p:cNvSpPr/>
          <p:nvPr/>
        </p:nvSpPr>
        <p:spPr>
          <a:xfrm>
            <a:off x="1134999" y="2742090"/>
            <a:ext cx="4481195" cy="1168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Для интерпретации моделей подходит Z-score стандартизация.</a:t>
            </a:r>
            <a:endParaRPr lang="en-US" sz="1600" dirty="0"/>
          </a:p>
        </p:txBody>
      </p:sp>
      <p:sp>
        <p:nvSpPr>
          <p:cNvPr id="41" name="Text 37"/>
          <p:cNvSpPr/>
          <p:nvPr/>
        </p:nvSpPr>
        <p:spPr>
          <a:xfrm>
            <a:off x="1098204" y="3459922"/>
            <a:ext cx="4281467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Нейросети</a:t>
            </a:r>
            <a:endParaRPr lang="en-US" sz="1600" dirty="0"/>
          </a:p>
        </p:txBody>
      </p:sp>
      <p:sp>
        <p:nvSpPr>
          <p:cNvPr id="42" name="Text 38"/>
          <p:cNvSpPr/>
          <p:nvPr/>
        </p:nvSpPr>
        <p:spPr>
          <a:xfrm>
            <a:off x="1134999" y="3816813"/>
            <a:ext cx="4481195" cy="1168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Для нейросетей рекомендуется использовать Min-Max scaling в диапазоне [0,1].</a:t>
            </a:r>
            <a:endParaRPr lang="en-US" sz="1600" dirty="0"/>
          </a:p>
        </p:txBody>
      </p:sp>
      <p:sp>
        <p:nvSpPr>
          <p:cNvPr id="43" name="Text 39"/>
          <p:cNvSpPr/>
          <p:nvPr/>
        </p:nvSpPr>
        <p:spPr>
          <a:xfrm>
            <a:off x="1134999" y="4664996"/>
            <a:ext cx="4281467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Проверка</a:t>
            </a:r>
            <a:endParaRPr lang="en-US" sz="1600" dirty="0"/>
          </a:p>
        </p:txBody>
      </p:sp>
      <p:sp>
        <p:nvSpPr>
          <p:cNvPr id="44" name="Text 40"/>
          <p:cNvSpPr/>
          <p:nvPr/>
        </p:nvSpPr>
        <p:spPr>
          <a:xfrm>
            <a:off x="1051228" y="5396957"/>
            <a:ext cx="4481195" cy="1168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Важно проверять методы масштабирования с помощью cross-validation на downstream-задаче.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939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Кодирование категорий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C7D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1059579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059579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259604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259604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459629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459629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659654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659654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56216" y="134553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856216" y="134553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56216" y="114550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856216" y="114550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56216" y="94548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856216" y="94548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56217" y="74545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856217" y="74545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08075" y="826770"/>
            <a:ext cx="6337935" cy="14624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One-hot encoding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960070" y="192153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960070" y="192153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1036469" y="196207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1036469" y="196207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78815" y="3482340"/>
            <a:ext cx="8752205" cy="1718945"/>
          </a:xfrm>
          <a:prstGeom prst="roundRect">
            <a:avLst/>
          </a:prstGeom>
          <a:solidFill>
            <a:srgbClr val="F9F1DC"/>
          </a:solidFill>
          <a:ln/>
          <a:effectLst>
            <a:outerShdw blurRad="647378" dist="50800" dir="2700000" algn="bl" rotWithShape="0">
              <a:srgbClr val="6D7ECC">
                <a:alpha val="45882"/>
              </a:srgbClr>
            </a:outerShdw>
          </a:effectLst>
        </p:spPr>
      </p:sp>
      <p:sp>
        <p:nvSpPr>
          <p:cNvPr id="25" name="Text 22"/>
          <p:cNvSpPr/>
          <p:nvPr/>
        </p:nvSpPr>
        <p:spPr>
          <a:xfrm>
            <a:off x="678815" y="3482340"/>
            <a:ext cx="8752205" cy="1718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938747" y="3724315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938747" y="3724315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1015146" y="3764853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9" name="Text 26"/>
          <p:cNvSpPr/>
          <p:nvPr/>
        </p:nvSpPr>
        <p:spPr>
          <a:xfrm>
            <a:off x="1015146" y="3764853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920117" y="5382943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920117" y="5382943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996516" y="5423481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3" name="Text 30"/>
          <p:cNvSpPr/>
          <p:nvPr/>
        </p:nvSpPr>
        <p:spPr>
          <a:xfrm>
            <a:off x="996516" y="5423481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1259604" y="1843553"/>
            <a:ext cx="6122428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Описание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1074471" y="2403523"/>
            <a:ext cx="7418366" cy="7386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One-hot encoding создает K бинарных столбцов для каждой категории. Это может привести к высокой размерности.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1280416" y="3667751"/>
            <a:ext cx="7871257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Проблемы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1136772" y="4107808"/>
            <a:ext cx="8018136" cy="7386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Основные проблемы включают высокую размерность, корреляцию и дробление памяти.</a:t>
            </a:r>
            <a:endParaRPr lang="en-US" sz="1600" dirty="0"/>
          </a:p>
        </p:txBody>
      </p:sp>
      <p:sp>
        <p:nvSpPr>
          <p:cNvPr id="39" name="Text 35"/>
          <p:cNvSpPr/>
          <p:nvPr/>
        </p:nvSpPr>
        <p:spPr>
          <a:xfrm>
            <a:off x="1219651" y="5304957"/>
            <a:ext cx="7273186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Решения</a:t>
            </a:r>
            <a:endParaRPr lang="en-US" sz="1600" dirty="0"/>
          </a:p>
        </p:txBody>
      </p:sp>
      <p:sp>
        <p:nvSpPr>
          <p:cNvPr id="40" name="Text 36"/>
          <p:cNvSpPr/>
          <p:nvPr/>
        </p:nvSpPr>
        <p:spPr>
          <a:xfrm>
            <a:off x="1059579" y="5776606"/>
            <a:ext cx="7433258" cy="7386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Можно использовать sparse матрицы и dtype uint8 для экономии памяти.</a:t>
            </a:r>
            <a:endParaRPr lang="en-US" sz="1600" dirty="0"/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ABF2609F-298A-4B39-8B2B-E1698989A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049" y="158717"/>
            <a:ext cx="6638925" cy="22479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gradFill flip="none" rotWithShape="0">
          <a:gsLst>
            <a:gs pos="0">
              <a:srgbClr val="D8E1FD"/>
            </a:gs>
            <a:gs pos="0">
              <a:srgbClr val="C7D5FC"/>
            </a:gs>
            <a:gs pos="5000">
              <a:srgbClr val="FFF2C6"/>
            </a:gs>
            <a:gs pos="92000">
              <a:srgbClr val="C7D5FC"/>
            </a:gs>
            <a:gs pos="100000">
              <a:srgbClr val="C7D5F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3391" y="1645786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383391" y="164578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59790" y="1686324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5" name="Text 3"/>
          <p:cNvSpPr/>
          <p:nvPr/>
        </p:nvSpPr>
        <p:spPr>
          <a:xfrm>
            <a:off x="459790" y="1686324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16682" y="4294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616682" y="4294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16707" y="4294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816707" y="4294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016732" y="4294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016732" y="4294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216757" y="4294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1216757" y="4294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13320" y="96997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13320" y="96997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13320" y="76994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413320" y="76994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13320" y="56992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413320" y="56992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00405" y="636270"/>
            <a:ext cx="4902835" cy="19132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Dummy encoding</a:t>
            </a:r>
            <a:endParaRPr lang="en-US" sz="1600" dirty="0"/>
          </a:p>
        </p:txBody>
      </p:sp>
      <p:sp>
        <p:nvSpPr>
          <p:cNvPr id="121" name="Shape 117"/>
          <p:cNvSpPr/>
          <p:nvPr/>
        </p:nvSpPr>
        <p:spPr>
          <a:xfrm>
            <a:off x="369776" y="2920364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122" name="Text 118"/>
          <p:cNvSpPr/>
          <p:nvPr/>
        </p:nvSpPr>
        <p:spPr>
          <a:xfrm>
            <a:off x="369776" y="2920364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3" name="Shape 119"/>
          <p:cNvSpPr/>
          <p:nvPr/>
        </p:nvSpPr>
        <p:spPr>
          <a:xfrm>
            <a:off x="446175" y="2960902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124" name="Text 120"/>
          <p:cNvSpPr/>
          <p:nvPr/>
        </p:nvSpPr>
        <p:spPr>
          <a:xfrm>
            <a:off x="446175" y="2960902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5" name="Text 121"/>
          <p:cNvSpPr/>
          <p:nvPr/>
        </p:nvSpPr>
        <p:spPr>
          <a:xfrm>
            <a:off x="683260" y="1583388"/>
            <a:ext cx="971486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Описание</a:t>
            </a:r>
            <a:endParaRPr lang="en-US" sz="1600" dirty="0"/>
          </a:p>
        </p:txBody>
      </p:sp>
      <p:sp>
        <p:nvSpPr>
          <p:cNvPr id="126" name="Text 122"/>
          <p:cNvSpPr/>
          <p:nvPr/>
        </p:nvSpPr>
        <p:spPr>
          <a:xfrm>
            <a:off x="750570" y="1906603"/>
            <a:ext cx="11090910" cy="845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Dummy encoding создает K-1 бинарных столбцов, избегая ловушки фиктивных переменных.</a:t>
            </a:r>
            <a:endParaRPr lang="en-US" sz="1600" dirty="0"/>
          </a:p>
        </p:txBody>
      </p:sp>
      <p:sp>
        <p:nvSpPr>
          <p:cNvPr id="127" name="Text 123"/>
          <p:cNvSpPr/>
          <p:nvPr/>
        </p:nvSpPr>
        <p:spPr>
          <a:xfrm>
            <a:off x="669925" y="2920063"/>
            <a:ext cx="9714865" cy="539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Применение</a:t>
            </a:r>
            <a:endParaRPr lang="en-US" sz="1600" dirty="0"/>
          </a:p>
        </p:txBody>
      </p:sp>
      <p:sp>
        <p:nvSpPr>
          <p:cNvPr id="128" name="Text 124"/>
          <p:cNvSpPr/>
          <p:nvPr/>
        </p:nvSpPr>
        <p:spPr>
          <a:xfrm>
            <a:off x="762635" y="3214703"/>
            <a:ext cx="11090275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Этот метод важен для линейных моделей, чтобы избежать мультиколлинеарности.</a:t>
            </a:r>
            <a:endParaRPr lang="en-US" sz="1600" dirty="0"/>
          </a:p>
        </p:txBody>
      </p:sp>
      <p:pic>
        <p:nvPicPr>
          <p:cNvPr id="129" name="Рисунок 128">
            <a:extLst>
              <a:ext uri="{FF2B5EF4-FFF2-40B4-BE49-F238E27FC236}">
                <a16:creationId xmlns:a16="http://schemas.microsoft.com/office/drawing/2014/main" id="{1C937257-CCFF-49C3-A54C-737DA9C9E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23" y="4339288"/>
            <a:ext cx="7134225" cy="20859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D8E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17"/>
          <p:cNvSpPr/>
          <p:nvPr/>
        </p:nvSpPr>
        <p:spPr>
          <a:xfrm>
            <a:off x="199601" y="312122"/>
            <a:ext cx="8615680" cy="38279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896620" y="73839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2" name="Text 19"/>
          <p:cNvSpPr/>
          <p:nvPr/>
        </p:nvSpPr>
        <p:spPr>
          <a:xfrm>
            <a:off x="896620" y="73839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1096645" y="73839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4" name="Text 21"/>
          <p:cNvSpPr/>
          <p:nvPr/>
        </p:nvSpPr>
        <p:spPr>
          <a:xfrm>
            <a:off x="1096645" y="73839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1296670" y="73839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6" name="Text 23"/>
          <p:cNvSpPr/>
          <p:nvPr/>
        </p:nvSpPr>
        <p:spPr>
          <a:xfrm>
            <a:off x="1296670" y="73839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1496695" y="73839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8" name="Text 25"/>
          <p:cNvSpPr/>
          <p:nvPr/>
        </p:nvSpPr>
        <p:spPr>
          <a:xfrm>
            <a:off x="1496695" y="73839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693257" y="14789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0" name="Text 27"/>
          <p:cNvSpPr/>
          <p:nvPr/>
        </p:nvSpPr>
        <p:spPr>
          <a:xfrm>
            <a:off x="693257" y="14789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693257" y="12788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2" name="Text 29"/>
          <p:cNvSpPr/>
          <p:nvPr/>
        </p:nvSpPr>
        <p:spPr>
          <a:xfrm>
            <a:off x="693257" y="12788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693257" y="107886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4" name="Text 31"/>
          <p:cNvSpPr/>
          <p:nvPr/>
        </p:nvSpPr>
        <p:spPr>
          <a:xfrm>
            <a:off x="693257" y="107886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693257" y="87884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6" name="Text 33"/>
          <p:cNvSpPr/>
          <p:nvPr/>
        </p:nvSpPr>
        <p:spPr>
          <a:xfrm>
            <a:off x="693257" y="87884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962871" y="874732"/>
            <a:ext cx="7336790" cy="1231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Ordinal encoding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8224070" y="2248668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905560" y="1908523"/>
            <a:ext cx="7346315" cy="12325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Ordinal encoding присваивает каждой категории целое число. Это подходит для порядковых данных, но может искажать расстояния.</a:t>
            </a:r>
            <a:endParaRPr lang="en-US" sz="1600" dirty="0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654BCED-7954-4D9B-9F04-EBF53D5B0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07" y="3141058"/>
            <a:ext cx="6610350" cy="25241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gradFill flip="none" rotWithShape="0">
          <a:gsLst>
            <a:gs pos="0">
              <a:srgbClr val="FFF2C6"/>
            </a:gs>
            <a:gs pos="66000">
              <a:srgbClr val="D8E1FD"/>
            </a:gs>
            <a:gs pos="92000">
              <a:srgbClr val="C7D5FC"/>
            </a:gs>
            <a:gs pos="100000">
              <a:srgbClr val="A1D9F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96084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96084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6109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96109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96134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996134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96159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196159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92721" y="10953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392721" y="10953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92722" y="8952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392722" y="8952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92722" y="69526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392722" y="69526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92722" y="4952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392722" y="4952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62940" y="549275"/>
            <a:ext cx="11036300" cy="1504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2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Frequency encoding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26539" y="1356546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426539" y="1356546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17950" y="1407630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517950" y="1407630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1"/>
          <p:cNvSpPr/>
          <p:nvPr/>
        </p:nvSpPr>
        <p:spPr>
          <a:xfrm>
            <a:off x="426539" y="2348994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6" name="Text 22"/>
          <p:cNvSpPr/>
          <p:nvPr/>
        </p:nvSpPr>
        <p:spPr>
          <a:xfrm>
            <a:off x="426539" y="2348994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517950" y="2400078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8" name="Text 24"/>
          <p:cNvSpPr/>
          <p:nvPr/>
        </p:nvSpPr>
        <p:spPr>
          <a:xfrm>
            <a:off x="517950" y="2400078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426539" y="3480043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426539" y="3480043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517950" y="3531127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2" name="Text 28"/>
          <p:cNvSpPr/>
          <p:nvPr/>
        </p:nvSpPr>
        <p:spPr>
          <a:xfrm>
            <a:off x="517950" y="3531127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760095" y="1344930"/>
            <a:ext cx="10527030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Описание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826770" y="1708150"/>
            <a:ext cx="110356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Frequency encoding заменяет категории на их долю или счётчик в данных.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760095" y="2336800"/>
            <a:ext cx="1052766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Преимущества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826770" y="2700020"/>
            <a:ext cx="110356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Этот метод прост и не расширяет пространство данных.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760095" y="3468370"/>
            <a:ext cx="10938510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Риск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826770" y="3831590"/>
            <a:ext cx="110356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Может возникнуть утечка информации при различном распределении train и test данных.</a:t>
            </a:r>
            <a:endParaRPr lang="en-US" sz="1600" dirty="0"/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30C88B74-76FD-4147-99C5-2A84849A7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" y="4373496"/>
            <a:ext cx="6811642" cy="227914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gradFill flip="none" rotWithShape="0">
          <a:gsLst>
            <a:gs pos="0">
              <a:srgbClr val="D8E1FD"/>
            </a:gs>
            <a:gs pos="0">
              <a:srgbClr val="C7D5FC"/>
            </a:gs>
            <a:gs pos="0">
              <a:srgbClr val="FFF2C6"/>
            </a:gs>
            <a:gs pos="0">
              <a:srgbClr val="F2ECD9"/>
            </a:gs>
            <a:gs pos="49000">
              <a:srgbClr val="D8E1FD"/>
            </a:gs>
            <a:gs pos="100000">
              <a:srgbClr val="D8E1F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2-d2nf8mh8bjvh7rlj0am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335" y="222978"/>
            <a:ext cx="7217149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67840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067840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267865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267865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467890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467890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667915" y="73217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667915" y="73217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64477" y="147270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864477" y="147270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64477" y="127267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864477" y="127267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64477" y="107264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864477" y="107264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64477" y="8726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864477" y="8726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92416" y="911029"/>
            <a:ext cx="8193405" cy="16459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Target encoding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962750" y="2531093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962750" y="2531093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1054161" y="2582177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1054161" y="2582177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962750" y="4671585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962750" y="4671585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054161" y="4722669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7" name="Text 24"/>
          <p:cNvSpPr/>
          <p:nvPr/>
        </p:nvSpPr>
        <p:spPr>
          <a:xfrm>
            <a:off x="1054161" y="4722669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1271270" y="2494915"/>
            <a:ext cx="458724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Описание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1304290" y="3008630"/>
            <a:ext cx="4837430" cy="1168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Target encoding заменяет категории на среднее значение целевой переменной по категории.</a:t>
            </a: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1271270" y="4635500"/>
            <a:ext cx="458724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Сглаживание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1304290" y="5149215"/>
            <a:ext cx="4837430" cy="1168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Используется сглаживание для уменьшения влияния малых выборок.</a:t>
            </a:r>
            <a:endParaRPr lang="en-US" sz="1600" dirty="0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1E9E86F0-EF31-4013-B2ED-181EC72F2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720" y="1341254"/>
            <a:ext cx="5923013" cy="42725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gradFill flip="none" rotWithShape="0">
          <a:gsLst>
            <a:gs pos="0">
              <a:srgbClr val="B2C4FF"/>
            </a:gs>
            <a:gs pos="22000">
              <a:srgbClr val="D8E1FD"/>
            </a:gs>
            <a:gs pos="100000">
              <a:srgbClr val="C7D5FC"/>
            </a:gs>
            <a:gs pos="100000">
              <a:srgbClr val="FFF2C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83877" y="57899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83877" y="57899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83902" y="57899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883902" y="57899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83927" y="57899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083927" y="57899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283952" y="57899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283952" y="57899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80515" y="131951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480515" y="131951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80515" y="11194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480515" y="11194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80515" y="91946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80515" y="91946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80515" y="71944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80515" y="71944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83653" y="1001185"/>
            <a:ext cx="6554470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CatBoost encoding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46717" y="1872315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546717" y="1872315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23116" y="1912853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623116" y="1912853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775520" y="1810303"/>
            <a:ext cx="6463027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CatBoost encoding</a:t>
            </a: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487438" y="2211177"/>
            <a:ext cx="6751320" cy="1443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CatBoost encoding использует упорядоченный target encoding для устранения утечки информации.</a:t>
            </a:r>
            <a:endParaRPr lang="en-US" sz="1600" dirty="0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69EABE8-0E81-4C95-95C1-42CC5FCDA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15" y="3503123"/>
            <a:ext cx="7267247" cy="30853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gradFill flip="none" rotWithShape="0">
          <a:gsLst>
            <a:gs pos="0">
              <a:srgbClr val="D8E1FD"/>
            </a:gs>
            <a:gs pos="14000">
              <a:srgbClr val="C7D5FC"/>
            </a:gs>
            <a:gs pos="44000">
              <a:srgbClr val="FFF8DF"/>
            </a:gs>
            <a:gs pos="100000">
              <a:srgbClr val="D8E1FD"/>
            </a:gs>
          </a:gsLst>
          <a:lin ang="30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80350" y="4588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880350" y="4588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080375" y="4588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080375" y="4588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280400" y="4588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280400" y="4588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480425" y="4588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480425" y="4588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72706" y="11922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672706" y="11922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72706" y="9922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672706" y="9922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72706" y="7921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672706" y="7921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72706" y="59216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672706" y="59216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28612" y="675438"/>
            <a:ext cx="3831590" cy="646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Hashing encoding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97081" y="1911503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597081" y="1911503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63871" y="1952041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663871" y="1952041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065726" y="2051023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5065726" y="2051023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142125" y="2091561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5142125" y="2091561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5"/>
          <p:cNvSpPr/>
          <p:nvPr/>
        </p:nvSpPr>
        <p:spPr>
          <a:xfrm>
            <a:off x="490795" y="4717359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1" name="Text 26"/>
          <p:cNvSpPr/>
          <p:nvPr/>
        </p:nvSpPr>
        <p:spPr>
          <a:xfrm>
            <a:off x="490795" y="4717359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7"/>
          <p:cNvSpPr/>
          <p:nvPr/>
        </p:nvSpPr>
        <p:spPr>
          <a:xfrm>
            <a:off x="557585" y="4757897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3" name="Text 28"/>
          <p:cNvSpPr/>
          <p:nvPr/>
        </p:nvSpPr>
        <p:spPr>
          <a:xfrm>
            <a:off x="557585" y="4757897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9"/>
          <p:cNvSpPr/>
          <p:nvPr/>
        </p:nvSpPr>
        <p:spPr>
          <a:xfrm>
            <a:off x="5215760" y="4796644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5" name="Text 30"/>
          <p:cNvSpPr/>
          <p:nvPr/>
        </p:nvSpPr>
        <p:spPr>
          <a:xfrm>
            <a:off x="5215760" y="4796644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1"/>
          <p:cNvSpPr/>
          <p:nvPr/>
        </p:nvSpPr>
        <p:spPr>
          <a:xfrm>
            <a:off x="5292159" y="4837182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7" name="Text 32"/>
          <p:cNvSpPr/>
          <p:nvPr/>
        </p:nvSpPr>
        <p:spPr>
          <a:xfrm>
            <a:off x="5292159" y="4837182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Text 33"/>
          <p:cNvSpPr/>
          <p:nvPr/>
        </p:nvSpPr>
        <p:spPr>
          <a:xfrm>
            <a:off x="806056" y="1827739"/>
            <a:ext cx="3649980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Описание</a:t>
            </a:r>
            <a:endParaRPr lang="en-US" sz="1600" dirty="0"/>
          </a:p>
        </p:txBody>
      </p:sp>
      <p:sp>
        <p:nvSpPr>
          <p:cNvPr id="39" name="Text 34"/>
          <p:cNvSpPr/>
          <p:nvPr/>
        </p:nvSpPr>
        <p:spPr>
          <a:xfrm>
            <a:off x="825106" y="2316372"/>
            <a:ext cx="3696335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Hashing encoding хеширует категории в фиксированное число столбцов.</a:t>
            </a:r>
            <a:endParaRPr lang="en-US" sz="1600" dirty="0"/>
          </a:p>
        </p:txBody>
      </p:sp>
      <p:sp>
        <p:nvSpPr>
          <p:cNvPr id="40" name="Text 35"/>
          <p:cNvSpPr/>
          <p:nvPr/>
        </p:nvSpPr>
        <p:spPr>
          <a:xfrm>
            <a:off x="699770" y="4633595"/>
            <a:ext cx="437832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Преимущества</a:t>
            </a:r>
            <a:endParaRPr lang="en-US" sz="1600" dirty="0"/>
          </a:p>
        </p:txBody>
      </p:sp>
      <p:sp>
        <p:nvSpPr>
          <p:cNvPr id="41" name="Text 36"/>
          <p:cNvSpPr/>
          <p:nvPr/>
        </p:nvSpPr>
        <p:spPr>
          <a:xfrm>
            <a:off x="718820" y="5039995"/>
            <a:ext cx="4378960" cy="1168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Этот метод экономит память и подходит для потоковых данных.</a:t>
            </a:r>
            <a:endParaRPr lang="en-US" sz="1600" dirty="0"/>
          </a:p>
        </p:txBody>
      </p:sp>
      <p:sp>
        <p:nvSpPr>
          <p:cNvPr id="42" name="Text 37"/>
          <p:cNvSpPr/>
          <p:nvPr/>
        </p:nvSpPr>
        <p:spPr>
          <a:xfrm>
            <a:off x="5353842" y="1971738"/>
            <a:ext cx="4273550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Риск</a:t>
            </a:r>
            <a:endParaRPr lang="en-US" sz="1600" dirty="0"/>
          </a:p>
        </p:txBody>
      </p:sp>
      <p:sp>
        <p:nvSpPr>
          <p:cNvPr id="43" name="Text 38"/>
          <p:cNvSpPr/>
          <p:nvPr/>
        </p:nvSpPr>
        <p:spPr>
          <a:xfrm>
            <a:off x="5365272" y="2457831"/>
            <a:ext cx="382524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Может возникнуть коллизия, которую можно уменьшить с помощью регуляризации.</a:t>
            </a:r>
            <a:endParaRPr lang="en-US" sz="1600" dirty="0"/>
          </a:p>
        </p:txBody>
      </p:sp>
      <p:sp>
        <p:nvSpPr>
          <p:cNvPr id="44" name="Text 39"/>
          <p:cNvSpPr/>
          <p:nvPr/>
        </p:nvSpPr>
        <p:spPr>
          <a:xfrm>
            <a:off x="5503876" y="4717359"/>
            <a:ext cx="5025390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Пример</a:t>
            </a:r>
            <a:endParaRPr lang="en-US" sz="1600" dirty="0"/>
          </a:p>
        </p:txBody>
      </p:sp>
      <p:sp>
        <p:nvSpPr>
          <p:cNvPr id="45" name="Text 40"/>
          <p:cNvSpPr/>
          <p:nvPr/>
        </p:nvSpPr>
        <p:spPr>
          <a:xfrm>
            <a:off x="5503876" y="5100264"/>
            <a:ext cx="5026025" cy="1168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Например, 1M уникальных URL могут быть преобразованы в 65k столбцов с spill=0.7%.</a:t>
            </a:r>
            <a:endParaRPr lang="en-US" sz="1600" dirty="0"/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7340E2E7-2602-4CA5-A0B2-84E7DF9AA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429" y="240235"/>
            <a:ext cx="5246165" cy="229475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A27C076B-2821-4FCE-BC10-5DE3722C2075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693893" cy="1325563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Machine Learning vs. Traditional Programming </a:t>
            </a:r>
            <a:endParaRPr lang="en-US" dirty="0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1191813D-62CD-4118-9CED-C28A41E6E6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1982" y="4023677"/>
            <a:ext cx="5666784" cy="1325563"/>
          </a:xfrm>
          <a:prstGeom prst="rect">
            <a:avLst/>
          </a:prstGeom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F6AC515A-CF1D-4565-B374-D796C5465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1378" y="2117723"/>
            <a:ext cx="5347993" cy="1468191"/>
          </a:xfrm>
          <a:prstGeom prst="rect">
            <a:avLst/>
          </a:prstGeom>
        </p:spPr>
      </p:pic>
      <p:pic>
        <p:nvPicPr>
          <p:cNvPr id="33" name="Image 0" descr="https://kimi-img.moonshot.cn/pub/slides/slides_tmpl/image/25-08-27-20:04:33-d2nf8k98bjvh7rlj0a70.jpg">
            <a:extLst>
              <a:ext uri="{FF2B5EF4-FFF2-40B4-BE49-F238E27FC236}">
                <a16:creationId xmlns:a16="http://schemas.microsoft.com/office/drawing/2014/main" id="{2CC47EAC-FB90-49A5-A150-A2E50E4796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20003"/>
            <a:ext cx="12263122" cy="6898006"/>
          </a:xfrm>
          <a:prstGeom prst="rect">
            <a:avLst/>
          </a:prstGeom>
        </p:spPr>
      </p:pic>
      <p:pic>
        <p:nvPicPr>
          <p:cNvPr id="36" name="Picture 10" descr="data">
            <a:extLst>
              <a:ext uri="{FF2B5EF4-FFF2-40B4-BE49-F238E27FC236}">
                <a16:creationId xmlns:a16="http://schemas.microsoft.com/office/drawing/2014/main" id="{33BFAFAD-5F8E-481D-8567-FF2A6D1BA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54" b="20234"/>
          <a:stretch/>
        </p:blipFill>
        <p:spPr bwMode="auto">
          <a:xfrm flipV="1">
            <a:off x="4476750" y="1133615"/>
            <a:ext cx="4232070" cy="45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Объект 2">
            <a:extLst>
              <a:ext uri="{FF2B5EF4-FFF2-40B4-BE49-F238E27FC236}">
                <a16:creationId xmlns:a16="http://schemas.microsoft.com/office/drawing/2014/main" id="{D2B8D50E-AD20-4A22-8C8B-5B20F8BC1090}"/>
              </a:ext>
            </a:extLst>
          </p:cNvPr>
          <p:cNvSpPr txBox="1">
            <a:spLocks/>
          </p:cNvSpPr>
          <p:nvPr/>
        </p:nvSpPr>
        <p:spPr>
          <a:xfrm>
            <a:off x="838200" y="869908"/>
            <a:ext cx="4217894" cy="5032375"/>
          </a:xfr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/>
              <a:t>Table</a:t>
            </a:r>
            <a:r>
              <a:rPr lang="ru-RU"/>
              <a:t> 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/>
              <a:t>Text</a:t>
            </a:r>
            <a:endParaRPr lang="ru-RU"/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/>
              <a:t>Signal</a:t>
            </a:r>
            <a:endParaRPr lang="ru-RU"/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/>
              <a:t>Sound</a:t>
            </a:r>
            <a:endParaRPr lang="ru-RU"/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/>
              <a:t>Image</a:t>
            </a:r>
            <a:endParaRPr lang="ru-RU"/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/>
              <a:t>Video</a:t>
            </a:r>
            <a:endParaRPr lang="ru-RU" dirty="0"/>
          </a:p>
        </p:txBody>
      </p:sp>
      <p:pic>
        <p:nvPicPr>
          <p:cNvPr id="38" name="Picture 4" descr="Картинки по запросу knowledge png">
            <a:extLst>
              <a:ext uri="{FF2B5EF4-FFF2-40B4-BE49-F238E27FC236}">
                <a16:creationId xmlns:a16="http://schemas.microsoft.com/office/drawing/2014/main" id="{C92E9C65-F4BD-4102-80CC-8C38AB3B8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060" y="985979"/>
            <a:ext cx="3855365" cy="359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96301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CF3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3842" y="5203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743842" y="5203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43867" y="5203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943867" y="5203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3892" y="5203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143892" y="5203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343917" y="5203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343917" y="5203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40480" y="12609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540480" y="12609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40480" y="106088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540480" y="106088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40480" y="8608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540480" y="8608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40480" y="6608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540480" y="6608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77875" y="683895"/>
            <a:ext cx="4934585" cy="13227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Embedding слои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69017" y="2034887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469017" y="2034887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60428" y="2085971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560428" y="2085971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69017" y="4508754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469017" y="4508754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60428" y="4559838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560428" y="4559838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777875" y="2008505"/>
            <a:ext cx="4934585" cy="11690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Описание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810260" y="2479040"/>
            <a:ext cx="4934585" cy="17697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Embedding слои преобразуют категории в обучаемые векторы фиксированной длины.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77663" y="4472248"/>
            <a:ext cx="4983898" cy="70788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Применение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810517" y="5005494"/>
            <a:ext cx="4934300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Этот метод подходит для нейросетей и может улучшить качество моделей.</a:t>
            </a:r>
            <a:endParaRPr lang="en-US" sz="1600" dirty="0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58385762-0950-4524-8C15-C559A418A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606" y="1677866"/>
            <a:ext cx="6076950" cy="43529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939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Балансировка классов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gradFill flip="none" rotWithShape="0">
          <a:gsLst>
            <a:gs pos="0">
              <a:srgbClr val="D8E1FD"/>
            </a:gs>
            <a:gs pos="22000">
              <a:srgbClr val="D8E1FD"/>
            </a:gs>
            <a:gs pos="100000">
              <a:srgbClr val="C7D5FC"/>
            </a:gs>
            <a:gs pos="100000">
              <a:srgbClr val="FFF2C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5214" y="42741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725214" y="42741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25239" y="42741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925239" y="42741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25264" y="42741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125264" y="42741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325289" y="42741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325289" y="42741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21851" y="11679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521851" y="11679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21851" y="9679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521851" y="9679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21851" y="7678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521851" y="7678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21851" y="56786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521851" y="56786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25170" y="608330"/>
            <a:ext cx="10675620" cy="1514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Оценка дисбаланса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59012" y="2259805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59012" y="2259805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25802" y="2300343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725802" y="2300343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744689" y="2305969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3744689" y="2305969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11479" y="2346507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3811479" y="2346507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957892" y="2305969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7957892" y="2305969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024682" y="2346507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0" name="Text 28"/>
          <p:cNvSpPr/>
          <p:nvPr/>
        </p:nvSpPr>
        <p:spPr>
          <a:xfrm>
            <a:off x="8024682" y="2346507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923689" y="2075142"/>
            <a:ext cx="2044184" cy="9541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Метрики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984885" y="2860675"/>
            <a:ext cx="1983105" cy="24612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Для оценки дисбаланса можно использовать IR (отношение большинства к меньшинству) и долю меньшинства.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4009365" y="2259805"/>
            <a:ext cx="3411363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Визуализация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3700026" y="2778116"/>
            <a:ext cx="3720701" cy="1384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Можно использовать countplot и pie для визуализации дисбаланса.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8222568" y="2259805"/>
            <a:ext cx="3411363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Последствия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7849647" y="2778116"/>
            <a:ext cx="3720700" cy="1384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Дисбаланс может привести к низкому recall меньшинства и переобучению модели.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939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Интеграция разнородных признаков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C7D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1059579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059579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259604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259604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459629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459629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659654" y="6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659654" y="6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56216" y="134553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856216" y="134553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56216" y="114550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856216" y="114550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56216" y="94548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856216" y="94548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56217" y="74545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856217" y="74545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08075" y="826770"/>
            <a:ext cx="6337935" cy="14624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Объединение источников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960070" y="192153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960070" y="192153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1036469" y="196207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1036469" y="196207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78815" y="3482340"/>
            <a:ext cx="8752205" cy="1718945"/>
          </a:xfrm>
          <a:prstGeom prst="roundRect">
            <a:avLst/>
          </a:prstGeom>
          <a:solidFill>
            <a:srgbClr val="F9F1DC"/>
          </a:solidFill>
          <a:ln/>
          <a:effectLst>
            <a:outerShdw blurRad="647378" dist="50800" dir="2700000" algn="bl" rotWithShape="0">
              <a:srgbClr val="6D7ECC">
                <a:alpha val="45882"/>
              </a:srgbClr>
            </a:outerShdw>
          </a:effectLst>
        </p:spPr>
      </p:sp>
      <p:sp>
        <p:nvSpPr>
          <p:cNvPr id="25" name="Text 22"/>
          <p:cNvSpPr/>
          <p:nvPr/>
        </p:nvSpPr>
        <p:spPr>
          <a:xfrm>
            <a:off x="678815" y="3482340"/>
            <a:ext cx="8752205" cy="1718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938747" y="3724315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938747" y="3724315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1015146" y="3764853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9" name="Text 26"/>
          <p:cNvSpPr/>
          <p:nvPr/>
        </p:nvSpPr>
        <p:spPr>
          <a:xfrm>
            <a:off x="1015146" y="3764853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920117" y="5382943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920117" y="5382943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996516" y="5423481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3" name="Text 30"/>
          <p:cNvSpPr/>
          <p:nvPr/>
        </p:nvSpPr>
        <p:spPr>
          <a:xfrm>
            <a:off x="996516" y="5423481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1259604" y="1843553"/>
            <a:ext cx="6122428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Методы объединения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1074471" y="2403523"/>
            <a:ext cx="7418366" cy="7386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Можно использовать v-stack для одинаковых признаков и h-stack для разных.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1280416" y="3667751"/>
            <a:ext cx="7871257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Проблемы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1136772" y="4107808"/>
            <a:ext cx="8018136" cy="7386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Основные проблемы включают разные индексы, временные окна и единицы измерения.</a:t>
            </a:r>
            <a:endParaRPr lang="en-US" sz="1600" dirty="0"/>
          </a:p>
        </p:txBody>
      </p:sp>
      <p:sp>
        <p:nvSpPr>
          <p:cNvPr id="39" name="Text 35"/>
          <p:cNvSpPr/>
          <p:nvPr/>
        </p:nvSpPr>
        <p:spPr>
          <a:xfrm>
            <a:off x="1219651" y="5304957"/>
            <a:ext cx="7273186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Пример</a:t>
            </a:r>
            <a:endParaRPr lang="en-US" sz="1600" dirty="0"/>
          </a:p>
        </p:txBody>
      </p:sp>
      <p:sp>
        <p:nvSpPr>
          <p:cNvPr id="40" name="Text 36"/>
          <p:cNvSpPr/>
          <p:nvPr/>
        </p:nvSpPr>
        <p:spPr>
          <a:xfrm>
            <a:off x="1059579" y="5776606"/>
            <a:ext cx="7433258" cy="7386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Например, сенсоры и логи могут быть объединены после ресемплинга до 1 минуты.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gradFill flip="none" rotWithShape="0">
          <a:gsLst>
            <a:gs pos="0">
              <a:srgbClr val="D9E2FE"/>
            </a:gs>
            <a:gs pos="28000">
              <a:srgbClr val="D9E2FE"/>
            </a:gs>
            <a:gs pos="59000">
              <a:srgbClr val="FFF3CC"/>
            </a:gs>
            <a:gs pos="88000">
              <a:srgbClr val="D9E2FE"/>
            </a:gs>
            <a:gs pos="99000">
              <a:srgbClr val="C7D5FC"/>
            </a:gs>
            <a:gs pos="100000">
              <a:srgbClr val="C7D5FC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48234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948234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8259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148259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348284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348284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548309" y="565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548309" y="565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44872" y="13056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744872" y="13056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44872" y="110563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744872" y="110563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44872" y="90560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744872" y="90560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44872" y="7055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744872" y="7055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13460" y="772795"/>
            <a:ext cx="8935720" cy="15500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Согласование шкал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13199" y="4902251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1013199" y="4902251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089598" y="4942789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1089598" y="4942789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013199" y="2246921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1013199" y="2246921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089598" y="2287459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1089598" y="2287459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1471801" y="2180322"/>
            <a:ext cx="477710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Цель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1508631" y="2579737"/>
            <a:ext cx="477710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Согласование шкал необходимо для преобразования единиц измерения и времени.</a:t>
            </a: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1472055" y="4834939"/>
            <a:ext cx="5186654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Пример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1508760" y="5234940"/>
            <a:ext cx="5551170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Например, перевод из °F в °C или из UTC в локальное время может улучшить корреляцию.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gradFill flip="none" rotWithShape="0">
          <a:gsLst>
            <a:gs pos="0">
              <a:srgbClr val="FFF2C6"/>
            </a:gs>
            <a:gs pos="66000">
              <a:srgbClr val="D8E1FD"/>
            </a:gs>
            <a:gs pos="92000">
              <a:srgbClr val="C7D5FC"/>
            </a:gs>
            <a:gs pos="100000">
              <a:srgbClr val="A1D9F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96084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96084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6109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96109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96134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996134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96159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196159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92721" y="10953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392721" y="10953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92722" y="8952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392722" y="8952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92722" y="69526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392722" y="69526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92722" y="4952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392722" y="4952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62940" y="549275"/>
            <a:ext cx="11036300" cy="1504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2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Синхронизация времени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26539" y="1356546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426539" y="1356546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17950" y="1407630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517950" y="1407630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1"/>
          <p:cNvSpPr/>
          <p:nvPr/>
        </p:nvSpPr>
        <p:spPr>
          <a:xfrm>
            <a:off x="426539" y="2348994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6" name="Text 22"/>
          <p:cNvSpPr/>
          <p:nvPr/>
        </p:nvSpPr>
        <p:spPr>
          <a:xfrm>
            <a:off x="426539" y="2348994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517950" y="2400078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8" name="Text 24"/>
          <p:cNvSpPr/>
          <p:nvPr/>
        </p:nvSpPr>
        <p:spPr>
          <a:xfrm>
            <a:off x="517950" y="2400078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426539" y="3480043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426539" y="3480043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517950" y="3531127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2" name="Text 28"/>
          <p:cNvSpPr/>
          <p:nvPr/>
        </p:nvSpPr>
        <p:spPr>
          <a:xfrm>
            <a:off x="517950" y="3531127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760095" y="1344930"/>
            <a:ext cx="10527030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Методы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826770" y="1708150"/>
            <a:ext cx="110356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Можно использовать resample, interpolate и rolling window для синхронизации времени.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760095" y="2336800"/>
            <a:ext cx="1052766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Пример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826770" y="2700020"/>
            <a:ext cx="110356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Например, GPS и акселерометр могут быть синхронизированы с помощью линейной интерполяции.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760095" y="3468370"/>
            <a:ext cx="10938510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Альтернатива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826770" y="3831590"/>
            <a:ext cx="110356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Альтернативой может быть динамическое время свёртки (DTW).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BF3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45117" y="673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45117" y="673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45142" y="673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45142" y="673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45167" y="673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45167" y="673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45192" y="6731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45192" y="6731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41754" y="14136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341754" y="14136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41754" y="121363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341754" y="121363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341754" y="101360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341754" y="101360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341754" y="8135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341754" y="8135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11505" y="880110"/>
            <a:ext cx="8362200" cy="16516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FeatureUnion и ColumnTransformer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10210" y="2501265"/>
            <a:ext cx="273685" cy="332740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410210" y="2501265"/>
            <a:ext cx="273685" cy="3327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01595" y="2564594"/>
            <a:ext cx="164546" cy="206079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501595" y="2564594"/>
            <a:ext cx="164546" cy="20607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1"/>
          <p:cNvSpPr/>
          <p:nvPr/>
        </p:nvSpPr>
        <p:spPr>
          <a:xfrm>
            <a:off x="4260116" y="2993310"/>
            <a:ext cx="7931884" cy="213351"/>
          </a:xfrm>
          <a:prstGeom prst="rect">
            <a:avLst/>
          </a:prstGeom>
          <a:solidFill>
            <a:srgbClr val="F9F1DC"/>
          </a:solidFill>
          <a:ln/>
        </p:spPr>
      </p:sp>
      <p:sp>
        <p:nvSpPr>
          <p:cNvPr id="26" name="Text 22"/>
          <p:cNvSpPr/>
          <p:nvPr/>
        </p:nvSpPr>
        <p:spPr>
          <a:xfrm>
            <a:off x="4260116" y="2993310"/>
            <a:ext cx="7931884" cy="21335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779780" y="2604770"/>
            <a:ext cx="7634547" cy="876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FeatureUnion и ColumnTransformer</a:t>
            </a: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762635" y="3235325"/>
            <a:ext cx="10755110" cy="27082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FeatureUnion и ColumnTransformer в sklearn объединяют несколько пайплайнов для обработки данных.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CF3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3842" y="5203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743842" y="5203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43867" y="5203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943867" y="5203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3892" y="5203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143892" y="5203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343917" y="52039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343917" y="52039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40480" y="12609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540480" y="12609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40480" y="106088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540480" y="106088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40480" y="86086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540480" y="86086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40480" y="66084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540480" y="66084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77875" y="683895"/>
            <a:ext cx="4934585" cy="13227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Согласование размерности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69017" y="2034887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469017" y="2034887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60428" y="2085971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560428" y="2085971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69017" y="4508754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469017" y="4508754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60428" y="4559838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560428" y="4559838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777875" y="2008505"/>
            <a:ext cx="4934585" cy="11690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Методы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810260" y="2479040"/>
            <a:ext cx="4934585" cy="17697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Можно использовать PCA, UMAP и CCA для проекции в общее пространство.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77663" y="4472248"/>
            <a:ext cx="4983898" cy="70788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Пример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810517" y="5005494"/>
            <a:ext cx="4934300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Например, CCA может объединить изображение и текст в 64 компоненты с корреляцией 0.82.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gradFill flip="none" rotWithShape="0">
          <a:gsLst>
            <a:gs pos="0">
              <a:srgbClr val="FFF2C6"/>
            </a:gs>
            <a:gs pos="66000">
              <a:srgbClr val="D8E1FD"/>
            </a:gs>
            <a:gs pos="92000">
              <a:srgbClr val="C7D5FC"/>
            </a:gs>
            <a:gs pos="100000">
              <a:srgbClr val="A1D9F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409900" y="1747520"/>
            <a:ext cx="6782099" cy="453320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131" y="3241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626131" y="3241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826156" y="3241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826156" y="3241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26181" y="3241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026181" y="3241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226206" y="3241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226206" y="3241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22769" y="106468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422769" y="106468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22769" y="86466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422769" y="86466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22769" y="66463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422769" y="66463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22769" y="46461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422769" y="46461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92785" y="474345"/>
            <a:ext cx="10713720" cy="1657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2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Мультимодальные эмбеддинги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735319" y="1461257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35319" y="1461257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826730" y="1512341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3" name="Text 20"/>
          <p:cNvSpPr/>
          <p:nvPr/>
        </p:nvSpPr>
        <p:spPr>
          <a:xfrm>
            <a:off x="826730" y="1512341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735319" y="3256302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735319" y="3256302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826730" y="3307386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7" name="Text 24"/>
          <p:cNvSpPr/>
          <p:nvPr/>
        </p:nvSpPr>
        <p:spPr>
          <a:xfrm>
            <a:off x="826730" y="3307386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692785" y="5072937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692785" y="5072937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784196" y="5124021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2" name="Text 28"/>
          <p:cNvSpPr/>
          <p:nvPr/>
        </p:nvSpPr>
        <p:spPr>
          <a:xfrm>
            <a:off x="784196" y="5124021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1089268" y="1314161"/>
            <a:ext cx="5480551" cy="8309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Цель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841009" y="1774898"/>
            <a:ext cx="5480551" cy="9541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Мультимодальные эмбеддинги объединяют данные разных типов в общее пространство.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1089268" y="3109206"/>
            <a:ext cx="5480551" cy="8309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Пример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822568" y="3549266"/>
            <a:ext cx="5480551" cy="9541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Например, CLIP совместно обучает текст и изображение, что позволяет использовать готовые эмбеддинги.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1046734" y="4925841"/>
            <a:ext cx="5480551" cy="8309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Преимущества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780034" y="5365901"/>
            <a:ext cx="5480551" cy="9541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Этот метод экономит вычисления и улучшает качество моделей.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gradFill flip="none" rotWithShape="0">
          <a:gsLst>
            <a:gs pos="0">
              <a:srgbClr val="FFF2C6"/>
            </a:gs>
            <a:gs pos="66000">
              <a:srgbClr val="D8E1FD"/>
            </a:gs>
            <a:gs pos="92000">
              <a:srgbClr val="C7D5FC"/>
            </a:gs>
            <a:gs pos="100000">
              <a:srgbClr val="A1D9F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96084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96084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6109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96109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96134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996134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96159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196159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92721" y="10953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392721" y="10953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92722" y="8952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392722" y="8952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92722" y="69526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392722" y="69526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92722" y="4952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392722" y="4952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62940" y="549275"/>
            <a:ext cx="11036300" cy="1504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2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Зачем предобрабатывать данные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26539" y="1356546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426539" y="1356546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17950" y="1407630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517950" y="1407630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1"/>
          <p:cNvSpPr/>
          <p:nvPr/>
        </p:nvSpPr>
        <p:spPr>
          <a:xfrm>
            <a:off x="426539" y="2348994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6" name="Text 22"/>
          <p:cNvSpPr/>
          <p:nvPr/>
        </p:nvSpPr>
        <p:spPr>
          <a:xfrm>
            <a:off x="426539" y="2348994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517950" y="2400078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8" name="Text 24"/>
          <p:cNvSpPr/>
          <p:nvPr/>
        </p:nvSpPr>
        <p:spPr>
          <a:xfrm>
            <a:off x="517950" y="2400078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426539" y="3480043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426539" y="3480043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517950" y="3531127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2" name="Text 28"/>
          <p:cNvSpPr/>
          <p:nvPr/>
        </p:nvSpPr>
        <p:spPr>
          <a:xfrm>
            <a:off x="517950" y="3531127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760095" y="1344930"/>
            <a:ext cx="10527030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Необходимость предобработки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826770" y="1708150"/>
            <a:ext cx="110356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Предобработка данных является ключевым этапом в машинном обучении. Без нее модели могут быть смещены, переобучены и иметь низкую интерпретируемость. Пропуск этого этапа часто приводит к провалу проектов.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760095" y="2336800"/>
            <a:ext cx="1052766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Последствия игнорирования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796109" y="2770505"/>
            <a:ext cx="110356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Если не проводить предобработку, могут возникнуть проблемы с метриками качества, такие как падение точности и полноты, а также увеличение среднеквадратической ошибки.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760095" y="3468370"/>
            <a:ext cx="10938510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Цель предобработки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796108" y="3883025"/>
            <a:ext cx="110356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Основная цель предобработки данных — повышение качества, стабильности и воспроизводимости моделей машинного обучения.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gradFill flip="none" rotWithShape="0">
          <a:gsLst>
            <a:gs pos="0">
              <a:srgbClr val="D8E1FD"/>
            </a:gs>
            <a:gs pos="0">
              <a:srgbClr val="C7D5FC"/>
            </a:gs>
            <a:gs pos="5000">
              <a:srgbClr val="FFF2C6"/>
            </a:gs>
            <a:gs pos="92000">
              <a:srgbClr val="C7D5FC"/>
            </a:gs>
            <a:gs pos="100000">
              <a:srgbClr val="C7D5F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8636" y="1633100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38636" y="1633100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15035" y="1673638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5" name="Text 3"/>
          <p:cNvSpPr/>
          <p:nvPr/>
        </p:nvSpPr>
        <p:spPr>
          <a:xfrm>
            <a:off x="515035" y="1673638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16682" y="4294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616682" y="4294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16707" y="4294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816707" y="4294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016732" y="4294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016732" y="4294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216757" y="4294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1216757" y="4294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13320" y="116999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13320" y="116999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13320" y="96997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13320" y="96997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13320" y="76994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413320" y="76994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13320" y="56992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413320" y="56992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00405" y="636270"/>
            <a:ext cx="4902835" cy="19132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Обработка конфликтов</a:t>
            </a:r>
            <a:endParaRPr lang="en-US" sz="1600" dirty="0"/>
          </a:p>
        </p:txBody>
      </p:sp>
      <p:sp>
        <p:nvSpPr>
          <p:cNvPr id="121" name="Shape 117"/>
          <p:cNvSpPr/>
          <p:nvPr/>
        </p:nvSpPr>
        <p:spPr>
          <a:xfrm>
            <a:off x="425021" y="2907678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122" name="Text 118"/>
          <p:cNvSpPr/>
          <p:nvPr/>
        </p:nvSpPr>
        <p:spPr>
          <a:xfrm>
            <a:off x="425021" y="2907678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3" name="Shape 119"/>
          <p:cNvSpPr/>
          <p:nvPr/>
        </p:nvSpPr>
        <p:spPr>
          <a:xfrm>
            <a:off x="501420" y="2948216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124" name="Text 120"/>
          <p:cNvSpPr/>
          <p:nvPr/>
        </p:nvSpPr>
        <p:spPr>
          <a:xfrm>
            <a:off x="501420" y="2948216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5" name="Text 121"/>
          <p:cNvSpPr/>
          <p:nvPr/>
        </p:nvSpPr>
        <p:spPr>
          <a:xfrm>
            <a:off x="738505" y="1570702"/>
            <a:ext cx="971486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Методы</a:t>
            </a:r>
            <a:endParaRPr lang="en-US" sz="1600" dirty="0"/>
          </a:p>
        </p:txBody>
      </p:sp>
      <p:sp>
        <p:nvSpPr>
          <p:cNvPr id="126" name="Text 122"/>
          <p:cNvSpPr/>
          <p:nvPr/>
        </p:nvSpPr>
        <p:spPr>
          <a:xfrm>
            <a:off x="805815" y="1893917"/>
            <a:ext cx="11090910" cy="845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Можно использовать suffixes для обработки одинаковых названий столбцов и priority-правило для противоречивых значений.</a:t>
            </a:r>
            <a:endParaRPr lang="en-US" sz="1600" dirty="0"/>
          </a:p>
        </p:txBody>
      </p:sp>
      <p:sp>
        <p:nvSpPr>
          <p:cNvPr id="127" name="Text 123"/>
          <p:cNvSpPr/>
          <p:nvPr/>
        </p:nvSpPr>
        <p:spPr>
          <a:xfrm>
            <a:off x="725170" y="2907377"/>
            <a:ext cx="9714865" cy="539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Пример</a:t>
            </a:r>
            <a:endParaRPr lang="en-US" sz="1600" dirty="0"/>
          </a:p>
        </p:txBody>
      </p:sp>
      <p:sp>
        <p:nvSpPr>
          <p:cNvPr id="128" name="Text 124"/>
          <p:cNvSpPr/>
          <p:nvPr/>
        </p:nvSpPr>
        <p:spPr>
          <a:xfrm>
            <a:off x="817880" y="3202017"/>
            <a:ext cx="11090275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Например, температура с разных датчиков может быть усреднена с учетом доверия.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939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Валидация и тестирование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gradFill flip="none" rotWithShape="0">
          <a:gsLst>
            <a:gs pos="0">
              <a:srgbClr val="D9E2FE"/>
            </a:gs>
            <a:gs pos="11000">
              <a:srgbClr val="D9E2FE"/>
            </a:gs>
            <a:gs pos="36000">
              <a:srgbClr val="D9E2FE"/>
            </a:gs>
            <a:gs pos="72000">
              <a:srgbClr val="FFF2C6"/>
            </a:gs>
            <a:gs pos="99000">
              <a:srgbClr val="C7D5FC"/>
            </a:gs>
            <a:gs pos="100000">
              <a:srgbClr val="C7D5FC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4505132" y="5747380"/>
            <a:ext cx="7212733" cy="67710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31925" y="914792"/>
            <a:ext cx="8752114" cy="276806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91669" y="176225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1669" y="176225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68068" y="180279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9" name="Text 7"/>
          <p:cNvSpPr/>
          <p:nvPr/>
        </p:nvSpPr>
        <p:spPr>
          <a:xfrm>
            <a:off x="668068" y="180279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773750" y="1768066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773750" y="176806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850149" y="1808604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13" name="Text 11"/>
          <p:cNvSpPr/>
          <p:nvPr/>
        </p:nvSpPr>
        <p:spPr>
          <a:xfrm>
            <a:off x="4850149" y="1808604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95300" y="55180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95300" y="55180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95325" y="55180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695325" y="55180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95350" y="55180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895350" y="55180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095375" y="55180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1095375" y="55180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291938" y="129233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291938" y="129233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291938" y="10923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291938" y="10923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291938" y="89228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291938" y="89228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291938" y="69225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291938" y="69225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43745" y="359176"/>
            <a:ext cx="6253480" cy="12236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Кросс-валидация пайплайна</a:t>
            </a:r>
            <a:endParaRPr lang="en-US" sz="1600" dirty="0"/>
          </a:p>
        </p:txBody>
      </p:sp>
      <p:sp>
        <p:nvSpPr>
          <p:cNvPr id="34" name="Text 29"/>
          <p:cNvSpPr/>
          <p:nvPr/>
        </p:nvSpPr>
        <p:spPr>
          <a:xfrm>
            <a:off x="933450" y="1706102"/>
            <a:ext cx="373697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Цель</a:t>
            </a:r>
            <a:endParaRPr lang="en-US" sz="1600" dirty="0"/>
          </a:p>
        </p:txBody>
      </p:sp>
      <p:sp>
        <p:nvSpPr>
          <p:cNvPr id="35" name="Text 30"/>
          <p:cNvSpPr/>
          <p:nvPr/>
        </p:nvSpPr>
        <p:spPr>
          <a:xfrm>
            <a:off x="828675" y="2369995"/>
            <a:ext cx="367665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Кросс-валидация пайплайна помогает избежать утечки информации.</a:t>
            </a:r>
            <a:endParaRPr lang="en-US" sz="1600" dirty="0"/>
          </a:p>
        </p:txBody>
      </p:sp>
      <p:sp>
        <p:nvSpPr>
          <p:cNvPr id="36" name="Text 31"/>
          <p:cNvSpPr/>
          <p:nvPr/>
        </p:nvSpPr>
        <p:spPr>
          <a:xfrm>
            <a:off x="5115560" y="1712452"/>
            <a:ext cx="3836670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Пример</a:t>
            </a:r>
            <a:endParaRPr lang="en-US" sz="1600" dirty="0"/>
          </a:p>
        </p:txBody>
      </p:sp>
      <p:sp>
        <p:nvSpPr>
          <p:cNvPr id="37" name="Text 32"/>
          <p:cNvSpPr/>
          <p:nvPr/>
        </p:nvSpPr>
        <p:spPr>
          <a:xfrm>
            <a:off x="5010785" y="2375710"/>
            <a:ext cx="3650615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Например, imputation и scaling должны вычисляться только на train fold.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gradFill flip="none" rotWithShape="0">
          <a:gsLst>
            <a:gs pos="0">
              <a:srgbClr val="D8E1FD"/>
            </a:gs>
            <a:gs pos="22000">
              <a:srgbClr val="D8E1FD"/>
            </a:gs>
            <a:gs pos="100000">
              <a:srgbClr val="C7D5FC"/>
            </a:gs>
            <a:gs pos="100000">
              <a:srgbClr val="FFF2C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5214" y="42741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725214" y="42741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25239" y="42741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925239" y="42741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25264" y="42741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125264" y="42741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325289" y="42741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325289" y="42741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21851" y="116793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521851" y="116793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21851" y="9679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521851" y="9679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21851" y="76788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521851" y="76788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21851" y="56786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521851" y="56786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25170" y="608330"/>
            <a:ext cx="10675620" cy="1514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Дрейф данных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59012" y="2259805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59012" y="2259805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25802" y="2300343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725802" y="2300343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965814" y="2391719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3965814" y="2391719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032604" y="2432257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4032604" y="2432257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179017" y="2391719"/>
            <a:ext cx="200024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8179017" y="2391719"/>
            <a:ext cx="200024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245807" y="2432257"/>
            <a:ext cx="120259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0" name="Text 28"/>
          <p:cNvSpPr/>
          <p:nvPr/>
        </p:nvSpPr>
        <p:spPr>
          <a:xfrm>
            <a:off x="8245807" y="2432257"/>
            <a:ext cx="120259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923689" y="2075142"/>
            <a:ext cx="2044184" cy="9541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Метрики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984885" y="2860675"/>
            <a:ext cx="1983105" cy="24612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Для оценки дрейфа данных можно использовать PSI и KS-тест.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4230490" y="2345555"/>
            <a:ext cx="3411363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Пример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3921151" y="2863866"/>
            <a:ext cx="3720701" cy="1384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Например, PSI&gt;0.2 может триггерить переобучение.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8443693" y="2345555"/>
            <a:ext cx="3411363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Мониторинг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8070772" y="2863866"/>
            <a:ext cx="3720700" cy="1384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Можно использовать Evidently и Prometheus для мониторинга данных.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gradFill flip="none" rotWithShape="0">
          <a:gsLst>
            <a:gs pos="0">
              <a:srgbClr val="C7D5FC"/>
            </a:gs>
            <a:gs pos="29000">
              <a:srgbClr val="C7D5FC"/>
            </a:gs>
            <a:gs pos="49000">
              <a:srgbClr val="FFF7DD"/>
            </a:gs>
            <a:gs pos="83000">
              <a:srgbClr val="D8E1FD"/>
            </a:gs>
            <a:gs pos="100000">
              <a:srgbClr val="D8E1FD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10092" y="3773157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10092" y="3773157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86491" y="3813695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5" name="Text 3"/>
          <p:cNvSpPr/>
          <p:nvPr/>
        </p:nvSpPr>
        <p:spPr>
          <a:xfrm>
            <a:off x="886491" y="3813695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35774" y="1705562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35774" y="1705562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12173" y="1746100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9" name="Text 7"/>
          <p:cNvSpPr/>
          <p:nvPr/>
        </p:nvSpPr>
        <p:spPr>
          <a:xfrm>
            <a:off x="912173" y="1746100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702424" y="52998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9"/>
          <p:cNvSpPr/>
          <p:nvPr/>
        </p:nvSpPr>
        <p:spPr>
          <a:xfrm>
            <a:off x="702424" y="52998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902449" y="52998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1"/>
          <p:cNvSpPr/>
          <p:nvPr/>
        </p:nvSpPr>
        <p:spPr>
          <a:xfrm>
            <a:off x="902449" y="52998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02474" y="52998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3"/>
          <p:cNvSpPr/>
          <p:nvPr/>
        </p:nvSpPr>
        <p:spPr>
          <a:xfrm>
            <a:off x="1102474" y="52998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1302499" y="52998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5"/>
          <p:cNvSpPr/>
          <p:nvPr/>
        </p:nvSpPr>
        <p:spPr>
          <a:xfrm>
            <a:off x="1302499" y="52998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499062" y="127050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7"/>
          <p:cNvSpPr/>
          <p:nvPr/>
        </p:nvSpPr>
        <p:spPr>
          <a:xfrm>
            <a:off x="499062" y="127050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8"/>
          <p:cNvSpPr/>
          <p:nvPr/>
        </p:nvSpPr>
        <p:spPr>
          <a:xfrm>
            <a:off x="499062" y="107048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3" name="Text 19"/>
          <p:cNvSpPr/>
          <p:nvPr/>
        </p:nvSpPr>
        <p:spPr>
          <a:xfrm>
            <a:off x="499062" y="107048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499062" y="870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5" name="Text 21"/>
          <p:cNvSpPr/>
          <p:nvPr/>
        </p:nvSpPr>
        <p:spPr>
          <a:xfrm>
            <a:off x="499062" y="870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2"/>
          <p:cNvSpPr/>
          <p:nvPr/>
        </p:nvSpPr>
        <p:spPr>
          <a:xfrm>
            <a:off x="499062" y="67043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3"/>
          <p:cNvSpPr/>
          <p:nvPr/>
        </p:nvSpPr>
        <p:spPr>
          <a:xfrm>
            <a:off x="499062" y="67043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748665" y="736312"/>
            <a:ext cx="2269605" cy="9262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Визуальный контроль</a:t>
            </a: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809457" y="5375897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809457" y="5375897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885856" y="5416435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2" name="Text 28"/>
          <p:cNvSpPr/>
          <p:nvPr/>
        </p:nvSpPr>
        <p:spPr>
          <a:xfrm>
            <a:off x="885856" y="5416435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1139492" y="1632398"/>
            <a:ext cx="3196590" cy="953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Цель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938197" y="2433768"/>
            <a:ext cx="3505835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Визуальный контроль помогает проверить распределение данных до и после преобразований.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1114103" y="3717925"/>
            <a:ext cx="699198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Методы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912173" y="4131945"/>
            <a:ext cx="7106920" cy="7372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Можно использовать seaborn distplot и pairplot для визуализации.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1113468" y="5320665"/>
            <a:ext cx="7006590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Пример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911538" y="5734685"/>
            <a:ext cx="7106920" cy="7372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Например, после лог-преобразования распределение может стать симметричным.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2" y="2308860"/>
            <a:ext cx="4599086" cy="3939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rgbClr val="7F9CD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7560" y="1932305"/>
            <a:ext cx="10755630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Инструменты и фреймворки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1" name="Image 1" descr="https://kimi-img.moonshot.cn/pub/slides/slides_tmpl/image/25-08-27-20:04:34-d2nf8kh8bjvh7rlj0a80.png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131435" y="330200"/>
            <a:ext cx="7048500" cy="6197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gradFill flip="none" rotWithShape="0">
          <a:gsLst>
            <a:gs pos="0">
              <a:srgbClr val="FFF2C6"/>
            </a:gs>
            <a:gs pos="66000">
              <a:srgbClr val="D8E1FD"/>
            </a:gs>
            <a:gs pos="92000">
              <a:srgbClr val="C7D5FC"/>
            </a:gs>
            <a:gs pos="100000">
              <a:srgbClr val="A1D9F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96084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96084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6109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96109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96134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996134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96159" y="35479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196159" y="35479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92721" y="109531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392721" y="109531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92722" y="8952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392722" y="8952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92722" y="69526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392722" y="69526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92722" y="4952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392722" y="4952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62940" y="549275"/>
            <a:ext cx="11036300" cy="1504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2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Pandas и NumPy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26539" y="1356546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426539" y="1356546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17950" y="1407630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517950" y="1407630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1"/>
          <p:cNvSpPr/>
          <p:nvPr/>
        </p:nvSpPr>
        <p:spPr>
          <a:xfrm>
            <a:off x="426539" y="2348994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6" name="Text 22"/>
          <p:cNvSpPr/>
          <p:nvPr/>
        </p:nvSpPr>
        <p:spPr>
          <a:xfrm>
            <a:off x="426539" y="2348994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517950" y="2400078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8" name="Text 24"/>
          <p:cNvSpPr/>
          <p:nvPr/>
        </p:nvSpPr>
        <p:spPr>
          <a:xfrm>
            <a:off x="517950" y="2400078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426539" y="3480043"/>
            <a:ext cx="273761" cy="268403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0" name="Text 26"/>
          <p:cNvSpPr/>
          <p:nvPr/>
        </p:nvSpPr>
        <p:spPr>
          <a:xfrm>
            <a:off x="426539" y="3480043"/>
            <a:ext cx="273761" cy="26840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517950" y="3531127"/>
            <a:ext cx="164592" cy="166233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32" name="Text 28"/>
          <p:cNvSpPr/>
          <p:nvPr/>
        </p:nvSpPr>
        <p:spPr>
          <a:xfrm>
            <a:off x="517950" y="3531127"/>
            <a:ext cx="164592" cy="16623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760095" y="1344930"/>
            <a:ext cx="10527030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Pandas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826770" y="1708150"/>
            <a:ext cx="110356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Pandas предоставляет функции, такие как fillna, clip и get_dummies, для обработки данных.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760095" y="2336800"/>
            <a:ext cx="1052766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Оптимизация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826770" y="2700020"/>
            <a:ext cx="110356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Можно использовать dtype category и copy=False для оптимизации памяти.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760095" y="3468370"/>
            <a:ext cx="10938510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Пример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826770" y="3831590"/>
            <a:ext cx="110356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Например, категориальный dtype может снизить использование памяти на 70%.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solidFill>
          <a:srgbClr val="D8E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47179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47179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47204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847204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47229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047229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247254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247254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43817" y="124666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443817" y="124666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43817" y="104663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443817" y="104663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43817" y="84661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43817" y="84661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43817" y="646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43817" y="646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93420" y="713105"/>
            <a:ext cx="4472940" cy="1998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Scikit-learn preprocessing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10205" y="216298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10205" y="216298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86604" y="220352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786604" y="220352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10205" y="4414604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10205" y="4414604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86604" y="4455142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786604" y="4455142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5580731" y="-1"/>
            <a:ext cx="1940488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1169035" y="2096135"/>
            <a:ext cx="462470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Scikit-learn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1205865" y="2495550"/>
            <a:ext cx="462470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Scikit-learn предлагает StandardScaler, RobustScaler и KBinsDiscretizer для предобработки данных.</a:t>
            </a: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1169035" y="4347845"/>
            <a:ext cx="4624705" cy="6756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Pipeline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1205865" y="4747260"/>
            <a:ext cx="462470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Pipeline и ColumnTransformer в scikit-learn позволяют создавать модульные пайплайны.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gradFill flip="none" rotWithShape="0">
          <a:gsLst>
            <a:gs pos="0">
              <a:srgbClr val="C7D5FC"/>
            </a:gs>
            <a:gs pos="0">
              <a:srgbClr val="C7D5FC"/>
            </a:gs>
            <a:gs pos="55000">
              <a:srgbClr val="D8E1FD"/>
            </a:gs>
            <a:gs pos="62000">
              <a:srgbClr val="D5DFFD"/>
            </a:gs>
            <a:gs pos="100000">
              <a:srgbClr val="D8E1FD"/>
            </a:gs>
            <a:gs pos="100000">
              <a:srgbClr val="FFF2C6"/>
            </a:gs>
          </a:gsLst>
          <a:lin ang="7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52073" y="45172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852073" y="45172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052098" y="45172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052098" y="45172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252123" y="45172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252123" y="45172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452148" y="45172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452148" y="45172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48711" y="119224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648711" y="119224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48711" y="99222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648711" y="99222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8711" y="7921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648711" y="7921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48711" y="59217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648711" y="59217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86130" y="692150"/>
            <a:ext cx="3129915" cy="2105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Imbalanced-learn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3754341" y="520302"/>
            <a:ext cx="4236501" cy="510703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89639" y="1300175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889639" y="1300175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966038" y="1340713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40" name="Text 38"/>
          <p:cNvSpPr/>
          <p:nvPr/>
        </p:nvSpPr>
        <p:spPr>
          <a:xfrm>
            <a:off x="966038" y="1340713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89639" y="3409485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889639" y="3409485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966038" y="3450023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44" name="Text 42"/>
          <p:cNvSpPr/>
          <p:nvPr/>
        </p:nvSpPr>
        <p:spPr>
          <a:xfrm>
            <a:off x="966038" y="3450023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95749" y="5518796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895749" y="5518796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972148" y="5559334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48" name="Text 46"/>
          <p:cNvSpPr/>
          <p:nvPr/>
        </p:nvSpPr>
        <p:spPr>
          <a:xfrm>
            <a:off x="972148" y="5559334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1" name="Text 47"/>
          <p:cNvSpPr/>
          <p:nvPr/>
        </p:nvSpPr>
        <p:spPr>
          <a:xfrm>
            <a:off x="1156874" y="1413300"/>
            <a:ext cx="3835409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Imbalanced-learn</a:t>
            </a:r>
            <a:endParaRPr lang="en-US" sz="1600" dirty="0"/>
          </a:p>
        </p:txBody>
      </p:sp>
      <p:sp>
        <p:nvSpPr>
          <p:cNvPr id="52" name="Text 48"/>
          <p:cNvSpPr/>
          <p:nvPr/>
        </p:nvSpPr>
        <p:spPr>
          <a:xfrm>
            <a:off x="898309" y="1720469"/>
            <a:ext cx="4164330" cy="7386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Imbalanced-learn предоставляет методы, такие как SMOTE и ADASYN, для обработки дисбаланса классов.</a:t>
            </a:r>
            <a:endParaRPr lang="en-US" sz="1600" dirty="0"/>
          </a:p>
        </p:txBody>
      </p:sp>
      <p:sp>
        <p:nvSpPr>
          <p:cNvPr id="53" name="Text 49"/>
          <p:cNvSpPr/>
          <p:nvPr/>
        </p:nvSpPr>
        <p:spPr>
          <a:xfrm>
            <a:off x="1156874" y="3522610"/>
            <a:ext cx="3835409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Пример</a:t>
            </a:r>
            <a:endParaRPr lang="en-US" sz="1600" dirty="0"/>
          </a:p>
        </p:txBody>
      </p:sp>
      <p:sp>
        <p:nvSpPr>
          <p:cNvPr id="54" name="Text 50"/>
          <p:cNvSpPr/>
          <p:nvPr/>
        </p:nvSpPr>
        <p:spPr>
          <a:xfrm>
            <a:off x="898309" y="3829939"/>
            <a:ext cx="4164330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Например, 3-line код может заменить дисбаланс в данных.</a:t>
            </a:r>
            <a:endParaRPr lang="en-US" sz="1600" dirty="0"/>
          </a:p>
        </p:txBody>
      </p:sp>
      <p:sp>
        <p:nvSpPr>
          <p:cNvPr id="55" name="Text 51"/>
          <p:cNvSpPr/>
          <p:nvPr/>
        </p:nvSpPr>
        <p:spPr>
          <a:xfrm>
            <a:off x="1162984" y="5631921"/>
            <a:ext cx="3835409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Поддержка</a:t>
            </a:r>
            <a:endParaRPr lang="en-US" sz="1600" dirty="0"/>
          </a:p>
        </p:txBody>
      </p:sp>
      <p:sp>
        <p:nvSpPr>
          <p:cNvPr id="56" name="Text 52"/>
          <p:cNvSpPr/>
          <p:nvPr/>
        </p:nvSpPr>
        <p:spPr>
          <a:xfrm>
            <a:off x="904659" y="5939409"/>
            <a:ext cx="4237355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Этот пакет поддерживает pipeline и интегрируется с sklearn.metrics.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8E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47179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47179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47204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847204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47229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047229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247254" y="50614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247254" y="50614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43817" y="124666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443817" y="124666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43817" y="104663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443817" y="104663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43817" y="84661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43817" y="84661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43817" y="64659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443817" y="64659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93420" y="713105"/>
            <a:ext cx="4472940" cy="1998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ru-RU" sz="2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Артефакты в данных, причины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10205" y="2162989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10205" y="2162989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86604" y="2203527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2" name="Text 20"/>
          <p:cNvSpPr/>
          <p:nvPr/>
        </p:nvSpPr>
        <p:spPr>
          <a:xfrm>
            <a:off x="786604" y="2203527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10205" y="4414604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10205" y="4414604"/>
            <a:ext cx="228803" cy="21299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86604" y="4455142"/>
            <a:ext cx="137562" cy="131914"/>
          </a:xfrm>
          <a:prstGeom prst="ellipse">
            <a:avLst/>
          </a:prstGeom>
          <a:solidFill>
            <a:srgbClr val="C1CEF6"/>
          </a:solidFill>
          <a:ln/>
        </p:spPr>
      </p:sp>
      <p:sp>
        <p:nvSpPr>
          <p:cNvPr id="26" name="Text 24"/>
          <p:cNvSpPr/>
          <p:nvPr/>
        </p:nvSpPr>
        <p:spPr>
          <a:xfrm>
            <a:off x="786604" y="4455142"/>
            <a:ext cx="137562" cy="131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5580731" y="-1"/>
            <a:ext cx="1940488" cy="6858000"/>
          </a:xfrm>
          <a:prstGeom prst="rect">
            <a:avLst/>
          </a:prstGeom>
          <a:gradFill flip="none" rotWithShape="1">
            <a:gsLst>
              <a:gs pos="0">
                <a:srgbClr val="D8E1FD"/>
              </a:gs>
              <a:gs pos="1000">
                <a:srgbClr val="D9E2FE"/>
              </a:gs>
              <a:gs pos="18000">
                <a:srgbClr val="D8E1FD"/>
              </a:gs>
              <a:gs pos="29000">
                <a:srgbClr val="D9E2FE"/>
              </a:gs>
              <a:gs pos="99000">
                <a:srgbClr val="FFF2C6">
                  <a:alpha val="0"/>
                </a:srgbClr>
              </a:gs>
              <a:gs pos="100000">
                <a:srgbClr val="FFF2C6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30" name="Text 26"/>
          <p:cNvSpPr/>
          <p:nvPr/>
        </p:nvSpPr>
        <p:spPr>
          <a:xfrm>
            <a:off x="5580731" y="-1"/>
            <a:ext cx="1940488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44347C-D998-47A4-B51D-3C490EF576BD}"/>
              </a:ext>
            </a:extLst>
          </p:cNvPr>
          <p:cNvSpPr txBox="1"/>
          <p:nvPr/>
        </p:nvSpPr>
        <p:spPr>
          <a:xfrm>
            <a:off x="259464" y="1632401"/>
            <a:ext cx="65569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Артефакты могут появляться по разным причинам: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Человеческий фактор:</a:t>
            </a:r>
            <a:r>
              <a:rPr lang="ru-RU" dirty="0"/>
              <a:t> ошибки при ручном вводе — опечатки, пропуски или неправильные значения.</a:t>
            </a:r>
          </a:p>
          <a:p>
            <a:pPr algn="just"/>
            <a:r>
              <a:rPr lang="ru-RU" b="1" dirty="0"/>
              <a:t>Неполные данные: </a:t>
            </a:r>
            <a:r>
              <a:rPr lang="ru-RU" dirty="0"/>
              <a:t>информация может быть недоступна, например, сотрудник не указал свое место проживания.</a:t>
            </a:r>
          </a:p>
          <a:p>
            <a:pPr algn="just"/>
            <a:r>
              <a:rPr lang="ru-RU" b="1" dirty="0"/>
              <a:t>Ошибки при сборе: </a:t>
            </a:r>
            <a:r>
              <a:rPr lang="ru-RU" dirty="0"/>
              <a:t>сбои в автоматических системах, например временные проблемы с сетью, из-за чего часть данных теряется.</a:t>
            </a:r>
          </a:p>
          <a:p>
            <a:pPr algn="just"/>
            <a:r>
              <a:rPr lang="ru-RU" b="1" dirty="0"/>
              <a:t>Объединение данных из разных источников: </a:t>
            </a:r>
            <a:r>
              <a:rPr lang="ru-RU" dirty="0"/>
              <a:t>разные форматы или отсутствие значений при объединении нескольких баз.</a:t>
            </a:r>
          </a:p>
          <a:p>
            <a:pPr algn="just"/>
            <a:r>
              <a:rPr lang="ru-RU" b="1" dirty="0"/>
              <a:t>Технические ограничения:</a:t>
            </a:r>
            <a:r>
              <a:rPr lang="ru-RU" dirty="0"/>
              <a:t> например, система принимает только положительные числа, а передали отрицательное значение.</a:t>
            </a:r>
          </a:p>
          <a:p>
            <a:pPr algn="just"/>
            <a:r>
              <a:rPr lang="ru-RU" b="1" dirty="0"/>
              <a:t>Устаревшая информация: </a:t>
            </a:r>
            <a:r>
              <a:rPr lang="ru-RU" dirty="0"/>
              <a:t>данные не обновляются вовремя, из-за чего информация устаревает.</a:t>
            </a:r>
          </a:p>
          <a:p>
            <a:pPr algn="just"/>
            <a:r>
              <a:rPr lang="ru-RU" b="1" dirty="0"/>
              <a:t>Ошибки при миграции: </a:t>
            </a:r>
            <a:r>
              <a:rPr lang="ru-RU" dirty="0"/>
              <a:t>повреждение или потеря данных при переносе из одной системы в другую.</a:t>
            </a:r>
          </a:p>
          <a:p>
            <a:pPr algn="just"/>
            <a:endParaRPr lang="ru-RU" dirty="0"/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15A49B4-B681-43C6-8D28-208D74D5F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203" y="2525910"/>
            <a:ext cx="4956617" cy="295707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gradFill flip="none" rotWithShape="0">
          <a:gsLst>
            <a:gs pos="0">
              <a:srgbClr val="F9F1DC">
                <a:alpha val="38000"/>
              </a:srgbClr>
            </a:gs>
            <a:gs pos="74000">
              <a:srgbClr val="B2C4FF"/>
            </a:gs>
            <a:gs pos="83000">
              <a:srgbClr val="B2C4FF"/>
            </a:gs>
            <a:gs pos="99000">
              <a:srgbClr val="C7D5FC"/>
            </a:gs>
            <a:gs pos="100000">
              <a:srgbClr val="C7D5FC"/>
            </a:gs>
          </a:gsLst>
          <a:lin ang="7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8" y="-213360"/>
            <a:ext cx="12192000" cy="72847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67808" y="41887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667808" y="41887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867833" y="41887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867833" y="41887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67858" y="41887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067858" y="41887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267883" y="41887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267883" y="41887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64445" y="115939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464445" y="115939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64445" y="95936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464445" y="95936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64445" y="75934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464445" y="75934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64445" y="55932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464445" y="55932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1719690" y="11050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11719690" y="11050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1719690" y="90498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2" name="Text 19"/>
          <p:cNvSpPr/>
          <p:nvPr/>
        </p:nvSpPr>
        <p:spPr>
          <a:xfrm>
            <a:off x="11719690" y="90498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11719690" y="70495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4" name="Text 21"/>
          <p:cNvSpPr/>
          <p:nvPr/>
        </p:nvSpPr>
        <p:spPr>
          <a:xfrm>
            <a:off x="11719690" y="70495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11719690" y="50493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6" name="Text 23"/>
          <p:cNvSpPr/>
          <p:nvPr/>
        </p:nvSpPr>
        <p:spPr>
          <a:xfrm>
            <a:off x="11719690" y="50493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11719690" y="18981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8" name="Text 25"/>
          <p:cNvSpPr/>
          <p:nvPr/>
        </p:nvSpPr>
        <p:spPr>
          <a:xfrm>
            <a:off x="11719690" y="18981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11719690" y="169809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0" name="Text 27"/>
          <p:cNvSpPr/>
          <p:nvPr/>
        </p:nvSpPr>
        <p:spPr>
          <a:xfrm>
            <a:off x="11719690" y="169809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11719690" y="149807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2" name="Text 29"/>
          <p:cNvSpPr/>
          <p:nvPr/>
        </p:nvSpPr>
        <p:spPr>
          <a:xfrm>
            <a:off x="11719690" y="149807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11719690" y="129805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4" name="Text 31"/>
          <p:cNvSpPr/>
          <p:nvPr/>
        </p:nvSpPr>
        <p:spPr>
          <a:xfrm>
            <a:off x="11719690" y="129805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Text 32"/>
          <p:cNvSpPr/>
          <p:nvPr/>
        </p:nvSpPr>
        <p:spPr>
          <a:xfrm>
            <a:off x="601345" y="556260"/>
            <a:ext cx="6316345" cy="20040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Типичные дефекты данных</a:t>
            </a:r>
            <a:endParaRPr lang="en-US" sz="1600" dirty="0"/>
          </a:p>
        </p:txBody>
      </p:sp>
      <p:sp>
        <p:nvSpPr>
          <p:cNvPr id="39" name="Text 33"/>
          <p:cNvSpPr/>
          <p:nvPr/>
        </p:nvSpPr>
        <p:spPr>
          <a:xfrm>
            <a:off x="438350" y="1376539"/>
            <a:ext cx="5252340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Пропущенные значения</a:t>
            </a:r>
            <a:endParaRPr lang="en-US" sz="1600" dirty="0"/>
          </a:p>
        </p:txBody>
      </p:sp>
      <p:sp>
        <p:nvSpPr>
          <p:cNvPr id="40" name="Text 34"/>
          <p:cNvSpPr/>
          <p:nvPr/>
        </p:nvSpPr>
        <p:spPr>
          <a:xfrm>
            <a:off x="449939" y="2024769"/>
            <a:ext cx="5266085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Пропущенные значения могут возникнуть из-за сбоев в сборе данных или человеческих ошибок. </a:t>
            </a:r>
            <a:endParaRPr lang="en-US" sz="1600" dirty="0"/>
          </a:p>
        </p:txBody>
      </p:sp>
      <p:sp>
        <p:nvSpPr>
          <p:cNvPr id="41" name="Text 35"/>
          <p:cNvSpPr/>
          <p:nvPr/>
        </p:nvSpPr>
        <p:spPr>
          <a:xfrm>
            <a:off x="-1668420" y="3690275"/>
            <a:ext cx="3336840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Выбросы</a:t>
            </a:r>
            <a:endParaRPr lang="en-US" sz="1600" dirty="0"/>
          </a:p>
        </p:txBody>
      </p:sp>
      <p:sp>
        <p:nvSpPr>
          <p:cNvPr id="42" name="Text 36"/>
          <p:cNvSpPr/>
          <p:nvPr/>
        </p:nvSpPr>
        <p:spPr>
          <a:xfrm>
            <a:off x="464445" y="4309133"/>
            <a:ext cx="4985009" cy="9541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Выбросы могут искажать распределение данных и приводить к ошибочным выводам. Они могут возникнуть из-за ошибок измерений или аномальных событий.</a:t>
            </a:r>
            <a:endParaRPr lang="en-US" sz="1600" dirty="0"/>
          </a:p>
        </p:txBody>
      </p:sp>
      <p:sp>
        <p:nvSpPr>
          <p:cNvPr id="43" name="Text 37"/>
          <p:cNvSpPr/>
          <p:nvPr/>
        </p:nvSpPr>
        <p:spPr>
          <a:xfrm>
            <a:off x="7400985" y="1495419"/>
            <a:ext cx="3835409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Дубликаты</a:t>
            </a:r>
            <a:endParaRPr lang="en-US" sz="1600" dirty="0"/>
          </a:p>
        </p:txBody>
      </p:sp>
      <p:sp>
        <p:nvSpPr>
          <p:cNvPr id="44" name="Text 38"/>
          <p:cNvSpPr/>
          <p:nvPr/>
        </p:nvSpPr>
        <p:spPr>
          <a:xfrm>
            <a:off x="7400985" y="2024769"/>
            <a:ext cx="3335655" cy="1599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Дубликаты могут возникнуть из-за ошибок в записи данных. Они могут привести к переобучению модели.</a:t>
            </a:r>
            <a:endParaRPr lang="en-US" sz="1600" dirty="0"/>
          </a:p>
        </p:txBody>
      </p:sp>
      <p:sp>
        <p:nvSpPr>
          <p:cNvPr id="45" name="Text 39"/>
          <p:cNvSpPr/>
          <p:nvPr/>
        </p:nvSpPr>
        <p:spPr>
          <a:xfrm>
            <a:off x="7358476" y="3632025"/>
            <a:ext cx="3835409" cy="6771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Некорректные типы</a:t>
            </a:r>
            <a:endParaRPr lang="en-US" sz="1600" dirty="0"/>
          </a:p>
        </p:txBody>
      </p:sp>
      <p:sp>
        <p:nvSpPr>
          <p:cNvPr id="46" name="Text 40"/>
          <p:cNvSpPr/>
          <p:nvPr/>
        </p:nvSpPr>
        <p:spPr>
          <a:xfrm>
            <a:off x="7400985" y="4223214"/>
            <a:ext cx="4236833" cy="7386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06C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Некорректные типы данных могут возникнуть из-за ошибок в кодировании. Они могут привести к неправильной обработке данных.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3-d2nf8k98bjvh7rlj0a70.jpg">
            <a:extLst>
              <a:ext uri="{FF2B5EF4-FFF2-40B4-BE49-F238E27FC236}">
                <a16:creationId xmlns:a16="http://schemas.microsoft.com/office/drawing/2014/main" id="{D38EC092-A1B3-42A8-B97B-9C6FA2BA4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003"/>
            <a:ext cx="12263122" cy="68980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9B396D-3314-4272-937A-B068E3A7B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4965"/>
            <a:ext cx="12192000" cy="44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001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2654</Words>
  <Application>Microsoft Office PowerPoint</Application>
  <PresentationFormat>Широкоэкранный</PresentationFormat>
  <Paragraphs>419</Paragraphs>
  <Slides>68</Slides>
  <Notes>58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68</vt:i4>
      </vt:variant>
    </vt:vector>
  </HeadingPairs>
  <TitlesOfParts>
    <vt:vector size="76" baseType="lpstr">
      <vt:lpstr>-apple-system</vt:lpstr>
      <vt:lpstr>Calibri</vt:lpstr>
      <vt:lpstr>Arial</vt:lpstr>
      <vt:lpstr>Arial Unicode MS</vt:lpstr>
      <vt:lpstr>MiSans</vt:lpstr>
      <vt:lpstr>Calibri Light</vt:lpstr>
      <vt:lpstr>inherit</vt:lpstr>
      <vt:lpstr>Custom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Предобработка гетерогенных данных</dc:title>
  <dc:subject>Предобработка гетерогенных данных</dc:subject>
  <dc:creator>Kimi</dc:creator>
  <cp:lastModifiedBy>Admin</cp:lastModifiedBy>
  <cp:revision>28</cp:revision>
  <dcterms:created xsi:type="dcterms:W3CDTF">2025-11-13T18:15:18Z</dcterms:created>
  <dcterms:modified xsi:type="dcterms:W3CDTF">2025-11-14T10:02:40Z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{"Label":"Предобработка гетерогенных данных","ContentProducer":"001191110108MACG2KBH8F10000","ProduceID":"d4b1tctkfv3hb3li1ah0","ReservedCode1":"","ContentPropagator":"001191110108MACG2KBH8F20000","PropagateID":"d4b1tctkfv3hb3li1ah0","ReservedCode2":""}</vt:lpwstr>
  </property>
</Properties>
</file>